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256" r:id="rId2"/>
    <p:sldId id="264" r:id="rId3"/>
    <p:sldId id="265" r:id="rId4"/>
    <p:sldId id="266" r:id="rId5"/>
    <p:sldId id="267" r:id="rId6"/>
    <p:sldId id="268" r:id="rId7"/>
    <p:sldId id="269" r:id="rId8"/>
    <p:sldId id="270" r:id="rId9"/>
    <p:sldId id="317" r:id="rId10"/>
    <p:sldId id="318" r:id="rId11"/>
    <p:sldId id="319" r:id="rId12"/>
    <p:sldId id="320" r:id="rId13"/>
    <p:sldId id="327" r:id="rId14"/>
    <p:sldId id="321" r:id="rId15"/>
    <p:sldId id="322" r:id="rId16"/>
    <p:sldId id="323" r:id="rId17"/>
    <p:sldId id="324" r:id="rId18"/>
    <p:sldId id="325" r:id="rId19"/>
    <p:sldId id="329" r:id="rId20"/>
    <p:sldId id="331" r:id="rId21"/>
    <p:sldId id="332" r:id="rId22"/>
    <p:sldId id="330" r:id="rId23"/>
    <p:sldId id="339" r:id="rId24"/>
    <p:sldId id="333" r:id="rId25"/>
    <p:sldId id="334" r:id="rId26"/>
    <p:sldId id="335" r:id="rId27"/>
    <p:sldId id="336" r:id="rId28"/>
    <p:sldId id="337" r:id="rId29"/>
    <p:sldId id="338" r:id="rId30"/>
    <p:sldId id="326" r:id="rId31"/>
    <p:sldId id="328" r:id="rId3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00" autoAdjust="0"/>
    <p:restoredTop sz="87250" autoAdjust="0"/>
  </p:normalViewPr>
  <p:slideViewPr>
    <p:cSldViewPr snapToGrid="0">
      <p:cViewPr varScale="1">
        <p:scale>
          <a:sx n="81" d="100"/>
          <a:sy n="81" d="100"/>
        </p:scale>
        <p:origin x="992" y="1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49688F-B811-402C-8786-BD3D82A4C0D5}" type="datetimeFigureOut">
              <a:rPr lang="zh-CN" altLang="en-US" smtClean="0"/>
              <a:t>2019/10/15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3055C9-B452-4DB6-ACEA-FE097127F7E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66170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参考：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朱本军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聂华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跨界与融合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全球视野下的数字人文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——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首届北京大学“数字人文论坛”会议综述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[J].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大学图书馆学报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,2016,34(05):16-21.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3055C9-B452-4DB6-ACEA-FE097127F7EC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52206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3055C9-B452-4DB6-ACEA-FE097127F7EC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29759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3055C9-B452-4DB6-ACEA-FE097127F7EC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54791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参考：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刘炜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叶鹰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数字人文的技术体系与理论结构探讨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[J].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中国图书馆学报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,2017,43(05):32-41.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3055C9-B452-4DB6-ACEA-FE097127F7EC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46712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3055C9-B452-4DB6-ACEA-FE097127F7EC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41457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百度蜘蛛每天会在海量的互联网信息中进行爬取，爬取优质信息并收录，当用户在百度搜索引擎上检索对应关键词时，百度将对关键词进行分析处理，从收录的网页中找出相关网页，按照一定的排名规则进行排序并将结果展现给用户。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3055C9-B452-4DB6-ACEA-FE097127F7EC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09864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3055C9-B452-4DB6-ACEA-FE097127F7EC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0771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3055C9-B452-4DB6-ACEA-FE097127F7EC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04598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3055C9-B452-4DB6-ACEA-FE097127F7EC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49779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3055C9-B452-4DB6-ACEA-FE097127F7EC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89573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3055C9-B452-4DB6-ACEA-FE097127F7EC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21921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1DC33-D4D0-4406-AC8D-4B91C8216606}" type="datetimeFigureOut">
              <a:rPr lang="zh-CN" altLang="en-US" smtClean="0"/>
              <a:t>2019/10/15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D5C4E-ADFD-4D23-B7CA-07DBFE5DE6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9921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1DC33-D4D0-4406-AC8D-4B91C8216606}" type="datetimeFigureOut">
              <a:rPr lang="zh-CN" altLang="en-US" smtClean="0"/>
              <a:t>2019/10/15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D5C4E-ADFD-4D23-B7CA-07DBFE5DE6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59611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1DC33-D4D0-4406-AC8D-4B91C8216606}" type="datetimeFigureOut">
              <a:rPr lang="zh-CN" altLang="en-US" smtClean="0"/>
              <a:t>2019/10/15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D5C4E-ADFD-4D23-B7CA-07DBFE5DE6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26860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1DC33-D4D0-4406-AC8D-4B91C8216606}" type="datetimeFigureOut">
              <a:rPr lang="zh-CN" altLang="en-US" smtClean="0"/>
              <a:t>2019/10/15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D5C4E-ADFD-4D23-B7CA-07DBFE5DE6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02007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1DC33-D4D0-4406-AC8D-4B91C8216606}" type="datetimeFigureOut">
              <a:rPr lang="zh-CN" altLang="en-US" smtClean="0"/>
              <a:t>2019/10/15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D5C4E-ADFD-4D23-B7CA-07DBFE5DE6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40973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1DC33-D4D0-4406-AC8D-4B91C8216606}" type="datetimeFigureOut">
              <a:rPr lang="zh-CN" altLang="en-US" smtClean="0"/>
              <a:t>2019/10/15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D5C4E-ADFD-4D23-B7CA-07DBFE5DE6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68378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1DC33-D4D0-4406-AC8D-4B91C8216606}" type="datetimeFigureOut">
              <a:rPr lang="zh-CN" altLang="en-US" smtClean="0"/>
              <a:t>2019/10/15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D5C4E-ADFD-4D23-B7CA-07DBFE5DE6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7557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1DC33-D4D0-4406-AC8D-4B91C8216606}" type="datetimeFigureOut">
              <a:rPr lang="zh-CN" altLang="en-US" smtClean="0"/>
              <a:t>2019/10/15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D5C4E-ADFD-4D23-B7CA-07DBFE5DE6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97229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1DC33-D4D0-4406-AC8D-4B91C8216606}" type="datetimeFigureOut">
              <a:rPr lang="zh-CN" altLang="en-US" smtClean="0"/>
              <a:t>2019/10/15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D5C4E-ADFD-4D23-B7CA-07DBFE5DE6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41699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1DC33-D4D0-4406-AC8D-4B91C8216606}" type="datetimeFigureOut">
              <a:rPr lang="zh-CN" altLang="en-US" smtClean="0"/>
              <a:t>2019/10/15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D5C4E-ADFD-4D23-B7CA-07DBFE5DE6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69797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1DC33-D4D0-4406-AC8D-4B91C8216606}" type="datetimeFigureOut">
              <a:rPr lang="zh-CN" altLang="en-US" smtClean="0"/>
              <a:t>2019/10/15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D5C4E-ADFD-4D23-B7CA-07DBFE5DE6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58741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51DC33-D4D0-4406-AC8D-4B91C8216606}" type="datetimeFigureOut">
              <a:rPr lang="zh-CN" altLang="en-US" smtClean="0"/>
              <a:t>2019/10/15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2D5C4E-ADFD-4D23-B7CA-07DBFE5DE6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34109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projects.iq.harvard.edu/cbdb/home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authority.ddbc.edu.tw/place/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markusproject.org/" TargetMode="Externa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数字人文与网络爬虫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804240"/>
            <a:ext cx="9144000" cy="1453559"/>
          </a:xfrm>
        </p:spPr>
        <p:txBody>
          <a:bodyPr/>
          <a:lstStyle/>
          <a:p>
            <a:r>
              <a: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朱本军 王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昊贤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2019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年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10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月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15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日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296" t="20358" r="-1427" b="10429"/>
          <a:stretch>
            <a:fillRect/>
          </a:stretch>
        </p:blipFill>
        <p:spPr bwMode="auto">
          <a:xfrm>
            <a:off x="5282587" y="4877894"/>
            <a:ext cx="2496173" cy="1348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矩形 9"/>
          <p:cNvSpPr>
            <a:spLocks noChangeArrowheads="1"/>
          </p:cNvSpPr>
          <p:nvPr/>
        </p:nvSpPr>
        <p:spPr bwMode="auto">
          <a:xfrm>
            <a:off x="1662906" y="400691"/>
            <a:ext cx="7840690" cy="335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50000"/>
              </a:lnSpc>
              <a:spcBef>
                <a:spcPct val="0"/>
              </a:spcBef>
              <a:buNone/>
            </a:pPr>
            <a:endParaRPr lang="en-US" altLang="zh-CN" sz="2400" dirty="0">
              <a:solidFill>
                <a:srgbClr val="FFAF57"/>
              </a:solidFill>
              <a:sym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759731" y="828085"/>
            <a:ext cx="4760535" cy="4427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ct val="0"/>
              </a:spcBef>
            </a:pPr>
            <a:r>
              <a:rPr lang="zh-CN" altLang="en-US" dirty="0">
                <a:solidFill>
                  <a:schemeClr val="tx2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北京大学图书馆数字人文工作坊  第 </a:t>
            </a:r>
            <a:r>
              <a:rPr lang="en-US" altLang="zh-CN" dirty="0">
                <a:solidFill>
                  <a:schemeClr val="tx2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3</a:t>
            </a:r>
            <a:r>
              <a:rPr lang="zh-CN" altLang="en-US" dirty="0">
                <a:solidFill>
                  <a:schemeClr val="tx2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期</a:t>
            </a:r>
            <a:endParaRPr lang="en-US" altLang="zh-CN" dirty="0">
              <a:solidFill>
                <a:schemeClr val="tx2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851089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数字人文的技术体系</a:t>
            </a:r>
          </a:p>
        </p:txBody>
      </p:sp>
      <p:sp>
        <p:nvSpPr>
          <p:cNvPr id="4" name="等腰三角形 47"/>
          <p:cNvSpPr>
            <a:spLocks noChangeArrowheads="1"/>
          </p:cNvSpPr>
          <p:nvPr/>
        </p:nvSpPr>
        <p:spPr bwMode="auto">
          <a:xfrm rot="5400000">
            <a:off x="-52917" y="666750"/>
            <a:ext cx="774700" cy="668867"/>
          </a:xfrm>
          <a:prstGeom prst="triangle">
            <a:avLst>
              <a:gd name="adj" fmla="val 50000"/>
            </a:avLst>
          </a:prstGeom>
          <a:solidFill>
            <a:srgbClr val="FF860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24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9926C7CC-ECD2-4544-8175-5922D71A83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harpenSoften amount="5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rcRect b="5687"/>
          <a:stretch/>
        </p:blipFill>
        <p:spPr>
          <a:xfrm>
            <a:off x="3141955" y="1388534"/>
            <a:ext cx="5504740" cy="5096933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4D94539D-4C5C-6344-867C-8EFA46D5C077}"/>
              </a:ext>
            </a:extLst>
          </p:cNvPr>
          <p:cNvSpPr/>
          <p:nvPr/>
        </p:nvSpPr>
        <p:spPr>
          <a:xfrm>
            <a:off x="5053263" y="2422358"/>
            <a:ext cx="449179" cy="6898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196114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本次工作坊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——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网络爬虫</a:t>
            </a:r>
          </a:p>
        </p:txBody>
      </p:sp>
      <p:sp>
        <p:nvSpPr>
          <p:cNvPr id="4" name="等腰三角形 47"/>
          <p:cNvSpPr>
            <a:spLocks noChangeArrowheads="1"/>
          </p:cNvSpPr>
          <p:nvPr/>
        </p:nvSpPr>
        <p:spPr bwMode="auto">
          <a:xfrm rot="5400000">
            <a:off x="-52917" y="666750"/>
            <a:ext cx="774700" cy="668867"/>
          </a:xfrm>
          <a:prstGeom prst="triangle">
            <a:avLst>
              <a:gd name="adj" fmla="val 50000"/>
            </a:avLst>
          </a:prstGeom>
          <a:solidFill>
            <a:srgbClr val="FF860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24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1ACF86F6-56A7-8E4A-8DF5-9D10D79F92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/>
          <a:lstStyle/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什么是网络爬虫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网络爬虫的基本原理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爬行策略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学会运用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Python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写简单的爬虫，爬取静态网页</a:t>
            </a:r>
          </a:p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网络爬虫进阶</a:t>
            </a:r>
          </a:p>
        </p:txBody>
      </p:sp>
    </p:spTree>
    <p:extLst>
      <p:ext uri="{BB962C8B-B14F-4D97-AF65-F5344CB8AC3E}">
        <p14:creationId xmlns:p14="http://schemas.microsoft.com/office/powerpoint/2010/main" val="12444377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335B10-4FF6-8D44-9975-F07DD6876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3.1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什么是网络爬虫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15D210B-BE3D-2C47-81E6-8BBC080B5E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839454"/>
            <a:ext cx="10515600" cy="1812758"/>
          </a:xfrm>
        </p:spPr>
        <p:txBody>
          <a:bodyPr>
            <a:normAutofit fontScale="925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</a:t>
            </a:r>
            <a:r>
              <a:rPr lang="zh-CN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网络爬虫（网页蜘蛛，网络机器人，蚂蚁），是一种按照一定的规则，自动的抓取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web</a:t>
            </a:r>
            <a:r>
              <a:rPr lang="zh-CN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信息的程序或者脚本，其主要功能是访问网站、下载网站的免费内容，如网页、图像、音频文件等。 </a:t>
            </a:r>
            <a:endParaRPr kumimoji="1"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等腰三角形 47">
            <a:extLst>
              <a:ext uri="{FF2B5EF4-FFF2-40B4-BE49-F238E27FC236}">
                <a16:creationId xmlns:a16="http://schemas.microsoft.com/office/drawing/2014/main" id="{FF239D58-3A4D-0344-A5C3-101055C09F44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-52917" y="666750"/>
            <a:ext cx="774700" cy="668867"/>
          </a:xfrm>
          <a:prstGeom prst="triangle">
            <a:avLst>
              <a:gd name="adj" fmla="val 50000"/>
            </a:avLst>
          </a:prstGeom>
          <a:solidFill>
            <a:srgbClr val="FF860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24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869315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7FEBCDC8-EDDE-8846-AC7F-792406ECEB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4366" y="4533232"/>
            <a:ext cx="3487153" cy="2324768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8B335B10-4FF6-8D44-9975-F07DD6876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3.1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什么是网络爬虫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15D210B-BE3D-2C47-81E6-8BBC080B5E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00238"/>
            <a:ext cx="10515600" cy="2751974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    </a:t>
            </a:r>
            <a:endParaRPr kumimoji="1" lang="zh-CN" altLang="en-US" dirty="0"/>
          </a:p>
        </p:txBody>
      </p:sp>
      <p:sp>
        <p:nvSpPr>
          <p:cNvPr id="4" name="等腰三角形 47">
            <a:extLst>
              <a:ext uri="{FF2B5EF4-FFF2-40B4-BE49-F238E27FC236}">
                <a16:creationId xmlns:a16="http://schemas.microsoft.com/office/drawing/2014/main" id="{FF239D58-3A4D-0344-A5C3-101055C09F44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-52917" y="666750"/>
            <a:ext cx="774700" cy="668867"/>
          </a:xfrm>
          <a:prstGeom prst="triangle">
            <a:avLst>
              <a:gd name="adj" fmla="val 50000"/>
            </a:avLst>
          </a:prstGeom>
          <a:solidFill>
            <a:srgbClr val="FF860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24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081533A-6C71-4E4D-828A-FEF99EAE833A}"/>
              </a:ext>
            </a:extLst>
          </p:cNvPr>
          <p:cNvSpPr/>
          <p:nvPr/>
        </p:nvSpPr>
        <p:spPr>
          <a:xfrm>
            <a:off x="1004888" y="1690688"/>
            <a:ext cx="1015365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  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搜索引擎离不开爬虫，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 比如百度搜索引擎的爬虫叫作百度蜘蛛（Baiduspider），360的爬虫叫360Spider，搜狗的爬虫叫Sogouspider，必应的爬虫叫Bingbot。</a:t>
            </a:r>
          </a:p>
          <a:p>
            <a:endParaRPr lang="zh-CN" alt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  数字人文研究也离不开爬虫，比如在进行大数据分析或数据挖掘时，我们可以去一些比较大型的官方站点下载数据源。但这些数据源比较有限，那么如何才能获取更多更高质量的数据源呢？此时，我们可以编写自己的爬虫程序，从互联网中进行数据信息的获取。所以在未来，爬虫扮演的角色会越来越重要。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52180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DE37F3C-71B9-6C4E-AF11-2AD0F9D3E2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3.2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网络爬虫的基本原理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3C391486-002C-0C46-92E7-54DD165B85DD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047" y="1690688"/>
            <a:ext cx="5315953" cy="455115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82B5482A-595F-BB4D-8C64-727BE1D1B011}"/>
              </a:ext>
            </a:extLst>
          </p:cNvPr>
          <p:cNvSpPr/>
          <p:nvPr/>
        </p:nvSpPr>
        <p:spPr>
          <a:xfrm>
            <a:off x="6577263" y="1921545"/>
            <a:ext cx="4776537" cy="37843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66700"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①</a:t>
            </a:r>
            <a:r>
              <a:rPr lang="en-US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首先选取一部分精心挑选的种子</a:t>
            </a:r>
            <a:r>
              <a:rPr lang="en-US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URL</a:t>
            </a:r>
            <a:r>
              <a:rPr lang="zh-CN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；</a:t>
            </a:r>
          </a:p>
          <a:p>
            <a:pPr indent="266700"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②</a:t>
            </a:r>
            <a:r>
              <a:rPr lang="en-US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将这些</a:t>
            </a:r>
            <a:r>
              <a:rPr lang="en-US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URL</a:t>
            </a:r>
            <a:r>
              <a:rPr lang="zh-CN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放入待抓取</a:t>
            </a:r>
            <a:r>
              <a:rPr lang="en-US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URL</a:t>
            </a:r>
            <a:r>
              <a:rPr lang="zh-CN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队列；</a:t>
            </a:r>
          </a:p>
          <a:p>
            <a:pPr indent="266700"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③</a:t>
            </a:r>
            <a:r>
              <a:rPr lang="en-US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从待抓取</a:t>
            </a:r>
            <a:r>
              <a:rPr lang="en-US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URL</a:t>
            </a:r>
            <a:r>
              <a:rPr lang="zh-CN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队列中，读取</a:t>
            </a:r>
            <a:r>
              <a:rPr lang="en-US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URL</a:t>
            </a:r>
            <a:r>
              <a:rPr lang="zh-CN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，将</a:t>
            </a:r>
            <a:r>
              <a:rPr lang="en-US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URL</a:t>
            </a:r>
            <a:r>
              <a:rPr lang="zh-CN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对应的网页下载下来，存储进已下载网页库中，并将其从待抓取序列删除。此外，将这些</a:t>
            </a:r>
            <a:r>
              <a:rPr lang="en-US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URL</a:t>
            </a:r>
            <a:r>
              <a:rPr lang="zh-CN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放进已抓取</a:t>
            </a:r>
            <a:r>
              <a:rPr lang="en-US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URL</a:t>
            </a:r>
            <a:r>
              <a:rPr lang="zh-CN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队列；</a:t>
            </a:r>
          </a:p>
          <a:p>
            <a:pPr indent="266700"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④</a:t>
            </a:r>
            <a:r>
              <a:rPr lang="en-US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分析已抓取</a:t>
            </a:r>
            <a:r>
              <a:rPr lang="en-US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URL</a:t>
            </a:r>
            <a:r>
              <a:rPr lang="zh-CN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队列对应的网页信息，并从中解析链接网页的</a:t>
            </a:r>
            <a:r>
              <a:rPr lang="en-US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URL</a:t>
            </a:r>
            <a:r>
              <a:rPr lang="zh-CN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，判断解析出来的</a:t>
            </a:r>
            <a:r>
              <a:rPr lang="en-US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URL</a:t>
            </a:r>
            <a:r>
              <a:rPr lang="zh-CN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是否已抓取，将未抓取的</a:t>
            </a:r>
            <a:r>
              <a:rPr lang="en-US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URL</a:t>
            </a:r>
            <a:r>
              <a:rPr lang="zh-CN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回到步骤</a:t>
            </a:r>
            <a:r>
              <a:rPr lang="zh-CN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②</a:t>
            </a:r>
            <a:r>
              <a:rPr lang="zh-CN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。</a:t>
            </a:r>
          </a:p>
        </p:txBody>
      </p:sp>
      <p:sp>
        <p:nvSpPr>
          <p:cNvPr id="6" name="等腰三角形 47">
            <a:extLst>
              <a:ext uri="{FF2B5EF4-FFF2-40B4-BE49-F238E27FC236}">
                <a16:creationId xmlns:a16="http://schemas.microsoft.com/office/drawing/2014/main" id="{AAF33F14-BE08-7343-A707-8FEF2973E3C0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-52917" y="666750"/>
            <a:ext cx="774700" cy="668867"/>
          </a:xfrm>
          <a:prstGeom prst="triangle">
            <a:avLst>
              <a:gd name="adj" fmla="val 50000"/>
            </a:avLst>
          </a:prstGeom>
          <a:solidFill>
            <a:srgbClr val="FF860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24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957928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13FAD3A-BC3B-2940-906B-CC7D68BD1C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3.3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CN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网络爬虫的爬行策略</a:t>
            </a:r>
            <a:endParaRPr kumimoji="1"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57DE93B-897D-5B4A-9CD4-2B8D6E9A7B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61937"/>
            <a:ext cx="10515600" cy="2010026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   </a:t>
            </a:r>
            <a:r>
              <a:rPr lang="zh-CN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网络爬虫的爬行策略有很多，包括深度优先遍历策略、广度优先遍历策略、反向链接策略和大站优先策略等等，其中以</a:t>
            </a:r>
            <a:r>
              <a:rPr lang="zh-CN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深度优先遍历策略和广度优先遍历策略</a:t>
            </a:r>
            <a:r>
              <a:rPr lang="zh-CN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最为重要，也最为基础。 </a:t>
            </a:r>
            <a:endParaRPr kumimoji="1"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等腰三角形 47">
            <a:extLst>
              <a:ext uri="{FF2B5EF4-FFF2-40B4-BE49-F238E27FC236}">
                <a16:creationId xmlns:a16="http://schemas.microsoft.com/office/drawing/2014/main" id="{BA742A65-8E1B-8740-8C35-8A8B94DC1197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-52917" y="666750"/>
            <a:ext cx="774700" cy="668867"/>
          </a:xfrm>
          <a:prstGeom prst="triangle">
            <a:avLst>
              <a:gd name="adj" fmla="val 50000"/>
            </a:avLst>
          </a:prstGeom>
          <a:solidFill>
            <a:srgbClr val="FF860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24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474213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1CA8FE-A1C8-204D-B23D-FCB7710735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3.3.1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深度优先遍历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F74F3B5C-70DE-8143-8F22-B3B37450B302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46993" y="1690688"/>
            <a:ext cx="4337050" cy="368788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6B167FD9-5EC8-0843-95A9-AF8D534E2ED2}"/>
              </a:ext>
            </a:extLst>
          </p:cNvPr>
          <p:cNvSpPr/>
          <p:nvPr/>
        </p:nvSpPr>
        <p:spPr>
          <a:xfrm>
            <a:off x="544597" y="1734138"/>
            <a:ext cx="5278687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深度优先遍历（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Depth-First-Search</a:t>
            </a:r>
            <a:r>
              <a:rPr lang="zh-CN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）策略从起始网页开始，选择一个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URL</a:t>
            </a:r>
            <a:r>
              <a:rPr lang="zh-CN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进入，分析这个网页中的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URL</a:t>
            </a:r>
            <a:r>
              <a:rPr lang="zh-CN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，选择下一个再进入。如此一个链接接着一个链接地抓取下去，直到处理完一条路线之后再处理下一条路线。</a:t>
            </a:r>
            <a:r>
              <a:rPr lang="zh-CN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其他实现方法还包括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 B C F G D J H I E K</a:t>
            </a:r>
          </a:p>
          <a:p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 B D H J C F G E K I </a:t>
            </a:r>
          </a:p>
          <a:p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 I E K B C F G D J H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等等</a:t>
            </a:r>
          </a:p>
        </p:txBody>
      </p:sp>
      <p:sp>
        <p:nvSpPr>
          <p:cNvPr id="6" name="等腰三角形 47">
            <a:extLst>
              <a:ext uri="{FF2B5EF4-FFF2-40B4-BE49-F238E27FC236}">
                <a16:creationId xmlns:a16="http://schemas.microsoft.com/office/drawing/2014/main" id="{B049DA5A-2037-4C4F-A5D3-4BEE60C81A57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-52917" y="666750"/>
            <a:ext cx="774700" cy="668867"/>
          </a:xfrm>
          <a:prstGeom prst="triangle">
            <a:avLst>
              <a:gd name="adj" fmla="val 50000"/>
            </a:avLst>
          </a:prstGeom>
          <a:solidFill>
            <a:srgbClr val="FF860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24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69736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1CA8FE-A1C8-204D-B23D-FCB7710735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3.3.2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广度优先遍历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F74F3B5C-70DE-8143-8F22-B3B37450B302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46993" y="1690688"/>
            <a:ext cx="4337050" cy="368788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6B167FD9-5EC8-0843-95A9-AF8D534E2ED2}"/>
              </a:ext>
            </a:extLst>
          </p:cNvPr>
          <p:cNvSpPr/>
          <p:nvPr/>
        </p:nvSpPr>
        <p:spPr>
          <a:xfrm>
            <a:off x="668867" y="2241969"/>
            <a:ext cx="5278687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广度优先遍历（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Breadth-First-Search</a:t>
            </a:r>
            <a:r>
              <a:rPr lang="zh-CN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）策略，又称宽度优先遍历策略，是指在抓取过程中，在完成当前层次的搜索后，才进行下一层次的搜索。</a:t>
            </a: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其他实现方法还包括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 B I E C D K F G J H</a:t>
            </a:r>
          </a:p>
          <a:p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 B E I D C K J H G F</a:t>
            </a:r>
          </a:p>
          <a:p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 E I B K D C H J G F</a:t>
            </a:r>
            <a:r>
              <a:rPr lang="zh-CN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等</a:t>
            </a:r>
          </a:p>
        </p:txBody>
      </p:sp>
      <p:sp>
        <p:nvSpPr>
          <p:cNvPr id="6" name="等腰三角形 47">
            <a:extLst>
              <a:ext uri="{FF2B5EF4-FFF2-40B4-BE49-F238E27FC236}">
                <a16:creationId xmlns:a16="http://schemas.microsoft.com/office/drawing/2014/main" id="{B049DA5A-2037-4C4F-A5D3-4BEE60C81A57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-52917" y="666750"/>
            <a:ext cx="774700" cy="668867"/>
          </a:xfrm>
          <a:prstGeom prst="triangle">
            <a:avLst>
              <a:gd name="adj" fmla="val 50000"/>
            </a:avLst>
          </a:prstGeom>
          <a:solidFill>
            <a:srgbClr val="FF860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24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948844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342760-19DC-BA4E-951C-ACE8E881F1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3.4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Python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实现爬虫（演示）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D7241EB-BFF5-A749-98A4-766FF3EF14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Python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环境与基本语法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>
              <a:buNone/>
            </a:pPr>
            <a:r>
              <a:rPr kumimoji="1" lang="en-US" altLang="zh-CN" dirty="0"/>
              <a:t>http://</a:t>
            </a:r>
            <a:r>
              <a:rPr kumimoji="1" lang="en-US" altLang="zh-CN" dirty="0" err="1"/>
              <a:t>www.runoob.com</a:t>
            </a:r>
            <a:r>
              <a:rPr kumimoji="1" lang="en-US" altLang="zh-CN" dirty="0"/>
              <a:t>/python/python-</a:t>
            </a:r>
            <a:r>
              <a:rPr kumimoji="1" lang="en-US" altLang="zh-CN" dirty="0" err="1"/>
              <a:t>tutorial.html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网页基本结构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>
              <a:buNone/>
            </a:pPr>
            <a:r>
              <a:rPr kumimoji="1" lang="en-US" altLang="zh-CN" dirty="0"/>
              <a:t>http://www.w3school.com.cn/html/</a:t>
            </a:r>
            <a:r>
              <a:rPr kumimoji="1" lang="en-US" altLang="zh-CN" dirty="0" err="1"/>
              <a:t>index.asp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>
              <a:buNone/>
            </a:pP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itchFamily="2" charset="2"/>
              </a:rPr>
              <a:t> </a:t>
            </a:r>
            <a:r>
              <a:rPr lang="en-US" altLang="zh-CN" dirty="0"/>
              <a:t> &lt;a&gt; </a:t>
            </a:r>
            <a:r>
              <a:rPr lang="zh-CN" altLang="en-US" dirty="0"/>
              <a:t>标签的 </a:t>
            </a:r>
            <a:r>
              <a:rPr lang="en-US" altLang="zh-CN" dirty="0" err="1"/>
              <a:t>href</a:t>
            </a:r>
            <a:r>
              <a:rPr lang="en-US" altLang="zh-CN" dirty="0"/>
              <a:t> </a:t>
            </a:r>
            <a:r>
              <a:rPr lang="zh-CN" altLang="en-US" dirty="0"/>
              <a:t>属性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  <a:sym typeface="Wingdings" pitchFamily="2" charset="2"/>
            </a:endParaRPr>
          </a:p>
          <a:p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  <a:sym typeface="Wingdings" pitchFamily="2" charset="2"/>
            </a:endParaRPr>
          </a:p>
          <a:p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itchFamily="2" charset="2"/>
              </a:rPr>
              <a:t>Python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itchFamily="2" charset="2"/>
              </a:rPr>
              <a:t>库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  <a:sym typeface="Wingdings" pitchFamily="2" charset="2"/>
            </a:endParaRPr>
          </a:p>
          <a:p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kumimoji="1"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等腰三角形 47">
            <a:extLst>
              <a:ext uri="{FF2B5EF4-FFF2-40B4-BE49-F238E27FC236}">
                <a16:creationId xmlns:a16="http://schemas.microsoft.com/office/drawing/2014/main" id="{85D8F81E-DC0E-5B4A-AF58-6423A99835BF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-52917" y="666750"/>
            <a:ext cx="774700" cy="668867"/>
          </a:xfrm>
          <a:prstGeom prst="triangle">
            <a:avLst>
              <a:gd name="adj" fmla="val 50000"/>
            </a:avLst>
          </a:prstGeom>
          <a:solidFill>
            <a:srgbClr val="FF860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24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38882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CB9F75-8FEB-F743-9BC5-E09B00129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3.4.1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requests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库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34DF1984-3691-764B-9799-7C5647E464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690688"/>
            <a:ext cx="7104369" cy="4351338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8BFB377D-C6C8-DD46-BCCD-BE0841E0D56E}"/>
              </a:ext>
            </a:extLst>
          </p:cNvPr>
          <p:cNvSpPr/>
          <p:nvPr/>
        </p:nvSpPr>
        <p:spPr>
          <a:xfrm>
            <a:off x="7528574" y="1690688"/>
            <a:ext cx="36872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zh-CN" b="1" dirty="0"/>
              <a:t>http://</a:t>
            </a:r>
            <a:r>
              <a:rPr lang="en-US" altLang="zh-CN" b="1" dirty="0" err="1"/>
              <a:t>www.python-requests.org</a:t>
            </a:r>
            <a:r>
              <a:rPr lang="en-US" altLang="zh-CN" b="1" dirty="0"/>
              <a:t> </a:t>
            </a:r>
            <a:endParaRPr lang="en-US" altLang="zh-CN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BA51451-6C88-1C46-9D62-0CD3361A9E25}"/>
              </a:ext>
            </a:extLst>
          </p:cNvPr>
          <p:cNvSpPr/>
          <p:nvPr/>
        </p:nvSpPr>
        <p:spPr>
          <a:xfrm>
            <a:off x="7942569" y="2831585"/>
            <a:ext cx="21169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Helvetica Neue" panose="02000503000000020004" pitchFamily="2" charset="0"/>
              </a:rPr>
              <a:t>pip install requests</a:t>
            </a:r>
            <a:endParaRPr lang="en-US" altLang="zh-CN" dirty="0">
              <a:effectLst/>
              <a:latin typeface="Helvetica Neue" panose="02000503000000020004" pitchFamily="2" charset="0"/>
            </a:endParaRPr>
          </a:p>
        </p:txBody>
      </p:sp>
      <p:sp>
        <p:nvSpPr>
          <p:cNvPr id="7" name="等腰三角形 47">
            <a:extLst>
              <a:ext uri="{FF2B5EF4-FFF2-40B4-BE49-F238E27FC236}">
                <a16:creationId xmlns:a16="http://schemas.microsoft.com/office/drawing/2014/main" id="{060D7AE3-2CF8-DE4C-9DDA-DD0092773DDC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-52917" y="666750"/>
            <a:ext cx="774700" cy="668867"/>
          </a:xfrm>
          <a:prstGeom prst="triangle">
            <a:avLst>
              <a:gd name="adj" fmla="val 50000"/>
            </a:avLst>
          </a:prstGeom>
          <a:solidFill>
            <a:srgbClr val="FF860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24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223266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2" name="矩形 18"/>
          <p:cNvSpPr>
            <a:spLocks noChangeArrowheads="1"/>
          </p:cNvSpPr>
          <p:nvPr/>
        </p:nvSpPr>
        <p:spPr bwMode="auto">
          <a:xfrm>
            <a:off x="0" y="2217372"/>
            <a:ext cx="11845391" cy="2357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lvl="1"/>
            <a:r>
              <a:rPr lang="zh-CN" altLang="en-US" sz="3200" dirty="0"/>
              <a:t>何谓“数字人文”</a:t>
            </a:r>
            <a:endParaRPr lang="en-US" altLang="zh-CN" sz="3200" dirty="0"/>
          </a:p>
          <a:p>
            <a:pPr lvl="1"/>
            <a:r>
              <a:rPr lang="zh-CN" altLang="en-US" sz="3200" dirty="0"/>
              <a:t>网络爬虫在数字人文研究中扮演的角色</a:t>
            </a:r>
            <a:endParaRPr lang="en-US" altLang="zh-CN" sz="3200" dirty="0"/>
          </a:p>
          <a:p>
            <a:pPr lvl="1"/>
            <a:r>
              <a:rPr lang="zh-CN" altLang="en-US" sz="3200" dirty="0"/>
              <a:t>学会运用</a:t>
            </a:r>
            <a:r>
              <a:rPr lang="en-US" altLang="zh-CN" sz="3200" dirty="0"/>
              <a:t>Python</a:t>
            </a:r>
            <a:r>
              <a:rPr lang="zh-CN" altLang="en-US" sz="3200" dirty="0"/>
              <a:t>写简单的爬虫</a:t>
            </a:r>
            <a:endParaRPr lang="en-US" altLang="zh-CN" sz="3200" dirty="0"/>
          </a:p>
          <a:p>
            <a:pPr lvl="1"/>
            <a:endParaRPr lang="en-US" altLang="zh-CN" sz="3200" b="1" dirty="0">
              <a:solidFill>
                <a:schemeClr val="bg1"/>
              </a:solidFill>
            </a:endParaRPr>
          </a:p>
        </p:txBody>
      </p:sp>
      <p:sp>
        <p:nvSpPr>
          <p:cNvPr id="8207" name="矩形 46"/>
          <p:cNvSpPr>
            <a:spLocks noChangeArrowheads="1"/>
          </p:cNvSpPr>
          <p:nvPr/>
        </p:nvSpPr>
        <p:spPr bwMode="auto">
          <a:xfrm>
            <a:off x="790368" y="543984"/>
            <a:ext cx="2933816" cy="748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None/>
            </a:pPr>
            <a:r>
              <a:rPr lang="zh-CN" altLang="en-US" sz="4267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工作坊目的</a:t>
            </a:r>
            <a:endParaRPr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208" name="等腰三角形 47"/>
          <p:cNvSpPr>
            <a:spLocks noChangeArrowheads="1"/>
          </p:cNvSpPr>
          <p:nvPr/>
        </p:nvSpPr>
        <p:spPr bwMode="auto">
          <a:xfrm rot="5400000">
            <a:off x="-52917" y="571189"/>
            <a:ext cx="774700" cy="668867"/>
          </a:xfrm>
          <a:prstGeom prst="triangle">
            <a:avLst>
              <a:gd name="adj" fmla="val 50000"/>
            </a:avLst>
          </a:prstGeom>
          <a:solidFill>
            <a:srgbClr val="FF860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24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018245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746EE9-A2E8-4D4A-9A2A-F5FA246A30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3.4.1.1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requests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库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7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个方法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2610E2B4-BD0C-294F-9F22-51CB9DDECC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7536" y="1690688"/>
            <a:ext cx="9891918" cy="435133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47F9246-1739-BB4A-A150-0BA11EC2CD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275557"/>
            <a:ext cx="10407557" cy="5181600"/>
          </a:xfrm>
          <a:prstGeom prst="rect">
            <a:avLst/>
          </a:prstGeom>
        </p:spPr>
      </p:pic>
      <p:sp>
        <p:nvSpPr>
          <p:cNvPr id="6" name="等腰三角形 47">
            <a:extLst>
              <a:ext uri="{FF2B5EF4-FFF2-40B4-BE49-F238E27FC236}">
                <a16:creationId xmlns:a16="http://schemas.microsoft.com/office/drawing/2014/main" id="{34FB72B6-F6E8-7A48-94B0-56BB2A3E7ED0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-52917" y="666750"/>
            <a:ext cx="774700" cy="668867"/>
          </a:xfrm>
          <a:prstGeom prst="triangle">
            <a:avLst>
              <a:gd name="adj" fmla="val 50000"/>
            </a:avLst>
          </a:prstGeom>
          <a:solidFill>
            <a:srgbClr val="FF860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24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10047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3DE141-A61A-814E-BBEB-45BD877892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3.4.1.2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requests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通用代码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B7C729F-856F-6540-A338-3B64A89BF9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altLang="zh-CN" b="1" dirty="0"/>
              <a:t>import </a:t>
            </a:r>
            <a:r>
              <a:rPr lang="en-US" altLang="zh-CN" dirty="0"/>
              <a:t>requests</a:t>
            </a:r>
            <a:br>
              <a:rPr lang="en-US" altLang="zh-CN" dirty="0"/>
            </a:br>
            <a:br>
              <a:rPr lang="en-US" altLang="zh-CN" dirty="0"/>
            </a:br>
            <a:br>
              <a:rPr lang="en-US" altLang="zh-CN" dirty="0"/>
            </a:br>
            <a:r>
              <a:rPr lang="en-US" altLang="zh-CN" b="1" dirty="0"/>
              <a:t>def </a:t>
            </a:r>
            <a:r>
              <a:rPr lang="en-US" altLang="zh-CN" dirty="0" err="1"/>
              <a:t>getHtmlText</a:t>
            </a:r>
            <a:r>
              <a:rPr lang="en-US" altLang="zh-CN" dirty="0"/>
              <a:t>(</a:t>
            </a:r>
            <a:r>
              <a:rPr lang="en-US" altLang="zh-CN" dirty="0" err="1"/>
              <a:t>url</a:t>
            </a:r>
            <a:r>
              <a:rPr lang="en-US" altLang="zh-CN" dirty="0"/>
              <a:t>):</a:t>
            </a:r>
            <a:br>
              <a:rPr lang="en-US" altLang="zh-CN" dirty="0"/>
            </a:br>
            <a:r>
              <a:rPr lang="en-US" altLang="zh-CN" dirty="0"/>
              <a:t>    </a:t>
            </a:r>
            <a:r>
              <a:rPr lang="en-US" altLang="zh-CN" b="1" dirty="0"/>
              <a:t>try</a:t>
            </a:r>
            <a:r>
              <a:rPr lang="en-US" altLang="zh-CN" dirty="0"/>
              <a:t>:</a:t>
            </a:r>
            <a:br>
              <a:rPr lang="en-US" altLang="zh-CN" dirty="0"/>
            </a:br>
            <a:r>
              <a:rPr lang="en-US" altLang="zh-CN" dirty="0"/>
              <a:t>        r = </a:t>
            </a:r>
            <a:r>
              <a:rPr lang="en-US" altLang="zh-CN" dirty="0" err="1"/>
              <a:t>requests.get</a:t>
            </a:r>
            <a:r>
              <a:rPr lang="en-US" altLang="zh-CN" dirty="0"/>
              <a:t>(</a:t>
            </a:r>
            <a:r>
              <a:rPr lang="en-US" altLang="zh-CN" dirty="0" err="1"/>
              <a:t>url</a:t>
            </a:r>
            <a:r>
              <a:rPr lang="en-US" altLang="zh-CN" dirty="0"/>
              <a:t>, timeout=30)</a:t>
            </a:r>
            <a:br>
              <a:rPr lang="en-US" altLang="zh-CN" dirty="0"/>
            </a:br>
            <a:r>
              <a:rPr lang="en-US" altLang="zh-CN" dirty="0"/>
              <a:t>        </a:t>
            </a:r>
            <a:r>
              <a:rPr lang="en-US" altLang="zh-CN" dirty="0" err="1"/>
              <a:t>r.raise_for_status</a:t>
            </a:r>
            <a:r>
              <a:rPr lang="en-US" altLang="zh-CN" dirty="0"/>
              <a:t>()</a:t>
            </a:r>
            <a:br>
              <a:rPr lang="en-US" altLang="zh-CN" dirty="0"/>
            </a:br>
            <a:r>
              <a:rPr lang="en-US" altLang="zh-CN" dirty="0"/>
              <a:t>        </a:t>
            </a:r>
            <a:r>
              <a:rPr lang="en-US" altLang="zh-CN" dirty="0" err="1"/>
              <a:t>r.encoding</a:t>
            </a:r>
            <a:r>
              <a:rPr lang="en-US" altLang="zh-CN" dirty="0"/>
              <a:t> = </a:t>
            </a:r>
            <a:r>
              <a:rPr lang="en-US" altLang="zh-CN" dirty="0" err="1"/>
              <a:t>r.apparent_encoding</a:t>
            </a:r>
            <a:br>
              <a:rPr lang="en-US" altLang="zh-CN" dirty="0"/>
            </a:br>
            <a:r>
              <a:rPr lang="en-US" altLang="zh-CN" dirty="0"/>
              <a:t>        </a:t>
            </a:r>
            <a:r>
              <a:rPr lang="en-US" altLang="zh-CN" b="1" dirty="0"/>
              <a:t>return </a:t>
            </a:r>
            <a:r>
              <a:rPr lang="en-US" altLang="zh-CN" dirty="0" err="1"/>
              <a:t>r.text</a:t>
            </a:r>
            <a:br>
              <a:rPr lang="en-US" altLang="zh-CN" dirty="0"/>
            </a:br>
            <a:r>
              <a:rPr lang="en-US" altLang="zh-CN" dirty="0"/>
              <a:t>    </a:t>
            </a:r>
            <a:r>
              <a:rPr lang="en-US" altLang="zh-CN" b="1" dirty="0"/>
              <a:t>except</a:t>
            </a:r>
            <a:r>
              <a:rPr lang="en-US" altLang="zh-CN" dirty="0"/>
              <a:t>:</a:t>
            </a:r>
            <a:br>
              <a:rPr lang="en-US" altLang="zh-CN" dirty="0"/>
            </a:br>
            <a:r>
              <a:rPr lang="en-US" altLang="zh-CN" dirty="0"/>
              <a:t>        </a:t>
            </a:r>
            <a:r>
              <a:rPr lang="en-US" altLang="zh-CN" b="1" dirty="0"/>
              <a:t>return "exception"</a:t>
            </a:r>
            <a:br>
              <a:rPr lang="en-US" altLang="zh-CN" b="1" dirty="0"/>
            </a:br>
            <a:br>
              <a:rPr lang="en-US" altLang="zh-CN" b="1" dirty="0"/>
            </a:br>
            <a:br>
              <a:rPr lang="en-US" altLang="zh-CN" b="1" dirty="0"/>
            </a:br>
            <a:r>
              <a:rPr lang="en-US" altLang="zh-CN" b="1" dirty="0"/>
              <a:t>if </a:t>
            </a:r>
            <a:r>
              <a:rPr lang="en-US" altLang="zh-CN" dirty="0"/>
              <a:t>__name__ == </a:t>
            </a:r>
            <a:r>
              <a:rPr lang="en-US" altLang="zh-CN" b="1" dirty="0"/>
              <a:t>"__name__"</a:t>
            </a:r>
            <a:r>
              <a:rPr lang="en-US" altLang="zh-CN" dirty="0"/>
              <a:t>:</a:t>
            </a:r>
            <a:br>
              <a:rPr lang="en-US" altLang="zh-CN" dirty="0"/>
            </a:br>
            <a:r>
              <a:rPr lang="en-US" altLang="zh-CN" dirty="0"/>
              <a:t>    </a:t>
            </a:r>
            <a:r>
              <a:rPr lang="en-US" altLang="zh-CN" dirty="0" err="1"/>
              <a:t>url</a:t>
            </a:r>
            <a:r>
              <a:rPr lang="en-US" altLang="zh-CN" dirty="0"/>
              <a:t> = </a:t>
            </a:r>
            <a:r>
              <a:rPr lang="en-US" altLang="zh-CN" b="1" dirty="0"/>
              <a:t>"https://</a:t>
            </a:r>
            <a:r>
              <a:rPr lang="en-US" altLang="zh-CN" b="1" dirty="0" err="1"/>
              <a:t>ctext.org</a:t>
            </a:r>
            <a:r>
              <a:rPr lang="en-US" altLang="zh-CN" b="1" dirty="0"/>
              <a:t>/</a:t>
            </a:r>
            <a:r>
              <a:rPr lang="en-US" altLang="zh-CN" b="1" dirty="0" err="1"/>
              <a:t>zh</a:t>
            </a:r>
            <a:r>
              <a:rPr lang="en-US" altLang="zh-CN" b="1" dirty="0"/>
              <a:t>"</a:t>
            </a:r>
            <a:br>
              <a:rPr lang="en-US" altLang="zh-CN" b="1" dirty="0"/>
            </a:br>
            <a:r>
              <a:rPr lang="en-US" altLang="zh-CN" b="1" dirty="0"/>
              <a:t>    print</a:t>
            </a:r>
            <a:r>
              <a:rPr lang="en-US" altLang="zh-CN" dirty="0"/>
              <a:t>(</a:t>
            </a:r>
            <a:r>
              <a:rPr lang="en-US" altLang="zh-CN" dirty="0" err="1"/>
              <a:t>getHtmlText</a:t>
            </a:r>
            <a:r>
              <a:rPr lang="en-US" altLang="zh-CN" dirty="0"/>
              <a:t>(</a:t>
            </a:r>
            <a:r>
              <a:rPr lang="en-US" altLang="zh-CN" dirty="0" err="1"/>
              <a:t>url</a:t>
            </a:r>
            <a:r>
              <a:rPr lang="en-US" altLang="zh-CN" dirty="0"/>
              <a:t>))</a:t>
            </a:r>
            <a:endParaRPr kumimoji="1" lang="zh-CN" altLang="en-US" dirty="0"/>
          </a:p>
        </p:txBody>
      </p:sp>
      <p:sp>
        <p:nvSpPr>
          <p:cNvPr id="4" name="等腰三角形 47">
            <a:extLst>
              <a:ext uri="{FF2B5EF4-FFF2-40B4-BE49-F238E27FC236}">
                <a16:creationId xmlns:a16="http://schemas.microsoft.com/office/drawing/2014/main" id="{3F41EC70-A29B-0743-A385-7B659E820B3E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-52917" y="666750"/>
            <a:ext cx="774700" cy="668867"/>
          </a:xfrm>
          <a:prstGeom prst="triangle">
            <a:avLst>
              <a:gd name="adj" fmla="val 50000"/>
            </a:avLst>
          </a:prstGeom>
          <a:solidFill>
            <a:srgbClr val="FF860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24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756894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DC7965-A8B7-5242-9153-3400F29632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3.4.2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robots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协议</a:t>
            </a:r>
          </a:p>
        </p:txBody>
      </p:sp>
      <p:sp>
        <p:nvSpPr>
          <p:cNvPr id="9" name="内容占位符 8">
            <a:extLst>
              <a:ext uri="{FF2B5EF4-FFF2-40B4-BE49-F238E27FC236}">
                <a16:creationId xmlns:a16="http://schemas.microsoft.com/office/drawing/2014/main" id="{AF60094A-342E-3549-8B4C-19DCED0599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Robots Exclusion Standard</a:t>
            </a:r>
            <a:r>
              <a:rPr lang="zh-CN" altLang="en-US" dirty="0"/>
              <a:t>，网络爬虫排除标准</a:t>
            </a: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  <a:p>
            <a:pPr marL="0" indent="0">
              <a:buNone/>
            </a:pPr>
            <a:r>
              <a:rPr lang="zh-CN" altLang="en-US" dirty="0"/>
              <a:t>作用</a:t>
            </a:r>
            <a:r>
              <a:rPr lang="en-US" altLang="zh-CN" dirty="0"/>
              <a:t>:</a:t>
            </a:r>
          </a:p>
          <a:p>
            <a:pPr marL="0" indent="0">
              <a:buNone/>
            </a:pPr>
            <a:r>
              <a:rPr lang="en-US" altLang="zh-CN" dirty="0"/>
              <a:t>  </a:t>
            </a:r>
            <a:r>
              <a:rPr lang="zh-CN" altLang="en-US" dirty="0"/>
              <a:t>网站告知网络爬虫哪些页面可以抓取，哪些不行</a:t>
            </a:r>
          </a:p>
          <a:p>
            <a:pPr marL="0" indent="0">
              <a:buNone/>
            </a:pPr>
            <a:r>
              <a:rPr lang="zh-CN" altLang="en-US" dirty="0"/>
              <a:t>形式</a:t>
            </a:r>
            <a:r>
              <a:rPr lang="en-US" altLang="zh-CN" dirty="0"/>
              <a:t>: </a:t>
            </a:r>
          </a:p>
          <a:p>
            <a:pPr marL="0" indent="0">
              <a:buNone/>
            </a:pPr>
            <a:r>
              <a:rPr lang="zh-CN" altLang="en-US" dirty="0"/>
              <a:t>   在网站根目录下的</a:t>
            </a:r>
            <a:r>
              <a:rPr lang="en-US" altLang="zh-CN" dirty="0" err="1"/>
              <a:t>robots.txt</a:t>
            </a:r>
            <a:r>
              <a:rPr lang="zh-CN" altLang="en-US" dirty="0"/>
              <a:t>文件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https://</a:t>
            </a:r>
            <a:r>
              <a:rPr lang="en-US" altLang="zh-CN" dirty="0" err="1"/>
              <a:t>ctext.org</a:t>
            </a:r>
            <a:r>
              <a:rPr lang="en-US" altLang="zh-CN" dirty="0"/>
              <a:t>/</a:t>
            </a:r>
            <a:r>
              <a:rPr lang="en-US" altLang="zh-CN" dirty="0" err="1"/>
              <a:t>robots.txt</a:t>
            </a:r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84D88C6F-9D4C-8140-B55D-316442C623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0543" y="4001294"/>
            <a:ext cx="4543257" cy="2652215"/>
          </a:xfrm>
          <a:prstGeom prst="rect">
            <a:avLst/>
          </a:prstGeom>
        </p:spPr>
      </p:pic>
      <p:sp>
        <p:nvSpPr>
          <p:cNvPr id="16" name="等腰三角形 47">
            <a:extLst>
              <a:ext uri="{FF2B5EF4-FFF2-40B4-BE49-F238E27FC236}">
                <a16:creationId xmlns:a16="http://schemas.microsoft.com/office/drawing/2014/main" id="{52238E27-1AA0-FB46-A899-C5CE0C1C3F63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-52917" y="666750"/>
            <a:ext cx="774700" cy="668867"/>
          </a:xfrm>
          <a:prstGeom prst="triangle">
            <a:avLst>
              <a:gd name="adj" fmla="val 50000"/>
            </a:avLst>
          </a:prstGeom>
          <a:solidFill>
            <a:srgbClr val="FF860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24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125928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DC7965-A8B7-5242-9153-3400F29632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3.4.2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爬虫规则 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Tips</a:t>
            </a:r>
            <a:endParaRPr kumimoji="1"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" name="内容占位符 8">
            <a:extLst>
              <a:ext uri="{FF2B5EF4-FFF2-40B4-BE49-F238E27FC236}">
                <a16:creationId xmlns:a16="http://schemas.microsoft.com/office/drawing/2014/main" id="{AF60094A-342E-3549-8B4C-19DCED0599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zh-CN" altLang="en-US" dirty="0"/>
              <a:t>“慎（</a:t>
            </a:r>
            <a:r>
              <a:rPr lang="en-US" altLang="zh-CN" dirty="0" err="1"/>
              <a:t>bu</a:t>
            </a:r>
            <a:r>
              <a:rPr lang="zh-CN" altLang="en-US" dirty="0"/>
              <a:t>）重（</a:t>
            </a:r>
            <a:r>
              <a:rPr lang="en-US" altLang="zh-CN" dirty="0" err="1"/>
              <a:t>yao</a:t>
            </a:r>
            <a:r>
              <a:rPr lang="zh-CN" altLang="en-US" dirty="0"/>
              <a:t>）”抓取学校购买的商业数据库！！！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    学校范围内被封</a:t>
            </a:r>
            <a:r>
              <a:rPr lang="en-US" altLang="zh-CN" dirty="0"/>
              <a:t>IP</a:t>
            </a: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>
              <a:buFont typeface="Wingdings" pitchFamily="2" charset="2"/>
              <a:buChar char="Ø"/>
            </a:pPr>
            <a:r>
              <a:rPr lang="zh-CN" altLang="en-US" dirty="0"/>
              <a:t>爬虫与反爬虫：没有硝烟的战争</a:t>
            </a:r>
          </a:p>
        </p:txBody>
      </p:sp>
      <p:sp>
        <p:nvSpPr>
          <p:cNvPr id="16" name="等腰三角形 47">
            <a:extLst>
              <a:ext uri="{FF2B5EF4-FFF2-40B4-BE49-F238E27FC236}">
                <a16:creationId xmlns:a16="http://schemas.microsoft.com/office/drawing/2014/main" id="{52238E27-1AA0-FB46-A899-C5CE0C1C3F63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-52917" y="666750"/>
            <a:ext cx="774700" cy="668867"/>
          </a:xfrm>
          <a:prstGeom prst="triangle">
            <a:avLst>
              <a:gd name="adj" fmla="val 50000"/>
            </a:avLst>
          </a:prstGeom>
          <a:solidFill>
            <a:srgbClr val="FF860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24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593948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6CC9B7-1932-5F4D-9592-7390756B5A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3.4.3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Beautiful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Soup</a:t>
            </a:r>
            <a:endParaRPr kumimoji="1"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15444DE1-B834-DF4E-8E18-4665EA121A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68867" y="1690688"/>
            <a:ext cx="8766876" cy="4351338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6972A889-2B99-3C47-A25E-2A6D5E21928F}"/>
              </a:ext>
            </a:extLst>
          </p:cNvPr>
          <p:cNvSpPr/>
          <p:nvPr/>
        </p:nvSpPr>
        <p:spPr>
          <a:xfrm>
            <a:off x="5914119" y="1206987"/>
            <a:ext cx="52084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https://www.crummy.com/software/BeautifulSoup/</a:t>
            </a:r>
          </a:p>
        </p:txBody>
      </p:sp>
      <p:sp>
        <p:nvSpPr>
          <p:cNvPr id="6" name="等腰三角形 47">
            <a:extLst>
              <a:ext uri="{FF2B5EF4-FFF2-40B4-BE49-F238E27FC236}">
                <a16:creationId xmlns:a16="http://schemas.microsoft.com/office/drawing/2014/main" id="{3A97E34E-CDA5-A54D-9F3A-33BB55FC48CB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-52917" y="666750"/>
            <a:ext cx="774700" cy="668867"/>
          </a:xfrm>
          <a:prstGeom prst="triangle">
            <a:avLst>
              <a:gd name="adj" fmla="val 50000"/>
            </a:avLst>
          </a:prstGeom>
          <a:solidFill>
            <a:srgbClr val="FF860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24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E51B3D5-CBA1-F245-BFDE-A5ABBFD0700E}"/>
              </a:ext>
            </a:extLst>
          </p:cNvPr>
          <p:cNvSpPr/>
          <p:nvPr/>
        </p:nvSpPr>
        <p:spPr>
          <a:xfrm>
            <a:off x="9274817" y="2048849"/>
            <a:ext cx="27542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Helvetica Neue" panose="02000503000000020004" pitchFamily="2" charset="0"/>
              </a:rPr>
              <a:t>pip install beautifulsoup4</a:t>
            </a:r>
            <a:endParaRPr lang="en-US" altLang="zh-CN" dirty="0">
              <a:effectLst/>
              <a:latin typeface="Helvetica Neue" panose="02000503000000020004" pitchFamily="2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566160D-EBDC-284A-9A19-CDC42593707D}"/>
              </a:ext>
            </a:extLst>
          </p:cNvPr>
          <p:cNvSpPr/>
          <p:nvPr/>
        </p:nvSpPr>
        <p:spPr>
          <a:xfrm>
            <a:off x="3194859" y="6030855"/>
            <a:ext cx="76335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Consolas" panose="020B0609020204030204" pitchFamily="49" charset="0"/>
              </a:rPr>
              <a:t>Beautiful Soup</a:t>
            </a:r>
            <a:r>
              <a:rPr lang="zh-CN" altLang="en-US" dirty="0">
                <a:latin typeface="MicrosoftYaHei"/>
              </a:rPr>
              <a:t>库是解析、遍历、维护“标签树”的功能库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119959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050F460-1B83-524B-99A1-85C9757B7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3.4.3.1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Beautiful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Soup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初次尝试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81F17D6-4C98-6040-B989-7BCFC66D3F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5063" y="1825625"/>
            <a:ext cx="5690937" cy="4351338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altLang="zh-CN" b="1" dirty="0"/>
              <a:t>from </a:t>
            </a:r>
            <a:r>
              <a:rPr lang="en-US" altLang="zh-CN" dirty="0"/>
              <a:t>bs4 </a:t>
            </a:r>
            <a:r>
              <a:rPr lang="en-US" altLang="zh-CN" b="1" dirty="0"/>
              <a:t>import </a:t>
            </a:r>
            <a:r>
              <a:rPr lang="en-US" altLang="zh-CN" dirty="0" err="1"/>
              <a:t>BeautifulSoup</a:t>
            </a:r>
            <a:br>
              <a:rPr lang="en-US" altLang="zh-CN" dirty="0"/>
            </a:br>
            <a:r>
              <a:rPr lang="en-US" altLang="zh-CN" b="1" dirty="0"/>
              <a:t>import </a:t>
            </a:r>
            <a:r>
              <a:rPr lang="en-US" altLang="zh-CN" dirty="0"/>
              <a:t>requests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en-US" altLang="zh-CN" dirty="0" err="1"/>
              <a:t>url</a:t>
            </a:r>
            <a:r>
              <a:rPr kumimoji="1" lang="en-US" altLang="zh-CN" dirty="0"/>
              <a:t> = "https://</a:t>
            </a:r>
            <a:r>
              <a:rPr kumimoji="1" lang="en-US" altLang="zh-CN" dirty="0" err="1"/>
              <a:t>ctext.org</a:t>
            </a:r>
            <a:r>
              <a:rPr kumimoji="1" lang="en-US" altLang="zh-CN" dirty="0"/>
              <a:t>/</a:t>
            </a:r>
            <a:r>
              <a:rPr kumimoji="1" lang="en-US" altLang="zh-CN" dirty="0" err="1"/>
              <a:t>zh</a:t>
            </a:r>
            <a:r>
              <a:rPr kumimoji="1" lang="en-US" altLang="zh-CN" dirty="0"/>
              <a:t>"</a:t>
            </a:r>
          </a:p>
          <a:p>
            <a:pPr marL="0" indent="0">
              <a:buNone/>
            </a:pPr>
            <a:r>
              <a:rPr kumimoji="1" lang="en-US" altLang="zh-CN" dirty="0"/>
              <a:t>try:</a:t>
            </a:r>
          </a:p>
          <a:p>
            <a:pPr marL="0" indent="0">
              <a:buNone/>
            </a:pPr>
            <a:r>
              <a:rPr kumimoji="1" lang="en-US" altLang="zh-CN" dirty="0"/>
              <a:t>    r = </a:t>
            </a:r>
            <a:r>
              <a:rPr kumimoji="1" lang="en-US" altLang="zh-CN" dirty="0" err="1"/>
              <a:t>requests.get</a:t>
            </a:r>
            <a:r>
              <a:rPr kumimoji="1" lang="en-US" altLang="zh-CN" dirty="0"/>
              <a:t>(</a:t>
            </a:r>
            <a:r>
              <a:rPr kumimoji="1" lang="en-US" altLang="zh-CN" dirty="0" err="1"/>
              <a:t>url</a:t>
            </a:r>
            <a:r>
              <a:rPr kumimoji="1" lang="en-US" altLang="zh-CN" dirty="0"/>
              <a:t>, timeout=30)</a:t>
            </a:r>
          </a:p>
          <a:p>
            <a:pPr marL="0" indent="0">
              <a:buNone/>
            </a:pPr>
            <a:r>
              <a:rPr kumimoji="1" lang="en-US" altLang="zh-CN" dirty="0"/>
              <a:t>    </a:t>
            </a:r>
            <a:r>
              <a:rPr kumimoji="1" lang="en-US" altLang="zh-CN" dirty="0" err="1"/>
              <a:t>r.raise_for_status</a:t>
            </a:r>
            <a:r>
              <a:rPr kumimoji="1" lang="en-US" altLang="zh-CN" dirty="0"/>
              <a:t>()</a:t>
            </a:r>
          </a:p>
          <a:p>
            <a:pPr marL="0" indent="0">
              <a:buNone/>
            </a:pPr>
            <a:r>
              <a:rPr kumimoji="1" lang="en-US" altLang="zh-CN" dirty="0"/>
              <a:t>    </a:t>
            </a:r>
            <a:r>
              <a:rPr kumimoji="1" lang="en-US" altLang="zh-CN" dirty="0" err="1"/>
              <a:t>r.encoding</a:t>
            </a:r>
            <a:r>
              <a:rPr kumimoji="1" lang="en-US" altLang="zh-CN" dirty="0"/>
              <a:t> = </a:t>
            </a:r>
            <a:r>
              <a:rPr kumimoji="1" lang="en-US" altLang="zh-CN" dirty="0" err="1"/>
              <a:t>r.apparent_encoding</a:t>
            </a:r>
            <a:endParaRPr kumimoji="1" lang="en-US" altLang="zh-CN" dirty="0"/>
          </a:p>
          <a:p>
            <a:pPr marL="0" indent="0">
              <a:buNone/>
            </a:pPr>
            <a:endParaRPr kumimoji="1" lang="en-US" altLang="zh-CN" dirty="0"/>
          </a:p>
          <a:p>
            <a:pPr marL="0" indent="0">
              <a:buNone/>
            </a:pPr>
            <a:r>
              <a:rPr kumimoji="1" lang="en-US" altLang="zh-CN" dirty="0"/>
              <a:t>    demo = </a:t>
            </a:r>
            <a:r>
              <a:rPr kumimoji="1" lang="en-US" altLang="zh-CN" dirty="0" err="1"/>
              <a:t>r.text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en-US" altLang="zh-CN" dirty="0"/>
              <a:t>    soup = </a:t>
            </a:r>
            <a:r>
              <a:rPr kumimoji="1" lang="en-US" altLang="zh-CN" dirty="0" err="1"/>
              <a:t>BeautifulSoup</a:t>
            </a:r>
            <a:r>
              <a:rPr kumimoji="1" lang="en-US" altLang="zh-CN" dirty="0"/>
              <a:t>(demo,"</a:t>
            </a:r>
            <a:r>
              <a:rPr kumimoji="1" lang="en-US" altLang="zh-CN" dirty="0" err="1"/>
              <a:t>html.parser</a:t>
            </a:r>
            <a:r>
              <a:rPr kumimoji="1" lang="en-US" altLang="zh-CN" dirty="0"/>
              <a:t>")</a:t>
            </a:r>
          </a:p>
          <a:p>
            <a:pPr marL="0" indent="0">
              <a:buNone/>
            </a:pPr>
            <a:r>
              <a:rPr kumimoji="1" lang="en-US" altLang="zh-CN" dirty="0"/>
              <a:t>    print </a:t>
            </a:r>
            <a:r>
              <a:rPr kumimoji="1" lang="en-US" altLang="zh-CN" dirty="0" err="1"/>
              <a:t>soup.prettify</a:t>
            </a:r>
            <a:r>
              <a:rPr kumimoji="1" lang="en-US" altLang="zh-CN" dirty="0"/>
              <a:t>()</a:t>
            </a:r>
          </a:p>
          <a:p>
            <a:pPr marL="0" indent="0">
              <a:buNone/>
            </a:pPr>
            <a:endParaRPr kumimoji="1" lang="en-US" altLang="zh-CN" dirty="0"/>
          </a:p>
          <a:p>
            <a:pPr marL="0" indent="0">
              <a:buNone/>
            </a:pPr>
            <a:r>
              <a:rPr kumimoji="1" lang="en-US" altLang="zh-CN" dirty="0"/>
              <a:t>except:</a:t>
            </a:r>
          </a:p>
          <a:p>
            <a:pPr marL="0" indent="0">
              <a:buNone/>
            </a:pPr>
            <a:r>
              <a:rPr kumimoji="1" lang="en-US" altLang="zh-CN" dirty="0"/>
              <a:t>    print "exception"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CF35E28-5E2B-674E-BFB2-CAA0194195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1689" y="1825625"/>
            <a:ext cx="5976232" cy="3770897"/>
          </a:xfrm>
          <a:prstGeom prst="rect">
            <a:avLst/>
          </a:prstGeom>
        </p:spPr>
      </p:pic>
      <p:sp>
        <p:nvSpPr>
          <p:cNvPr id="5" name="等腰三角形 47">
            <a:extLst>
              <a:ext uri="{FF2B5EF4-FFF2-40B4-BE49-F238E27FC236}">
                <a16:creationId xmlns:a16="http://schemas.microsoft.com/office/drawing/2014/main" id="{4B76856E-ACA9-7046-BC8B-9D9BE4AD8CAF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-52917" y="666750"/>
            <a:ext cx="774700" cy="668867"/>
          </a:xfrm>
          <a:prstGeom prst="triangle">
            <a:avLst>
              <a:gd name="adj" fmla="val 50000"/>
            </a:avLst>
          </a:prstGeom>
          <a:solidFill>
            <a:srgbClr val="FF860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24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267538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48E9F1-BF29-8044-9E2F-E554125F9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3.4.3.2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BeautifulSoup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类的基本元素 </a:t>
            </a:r>
            <a:endParaRPr kumimoji="1"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65C42939-A60B-944D-B86F-0AEB76CD2A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690688"/>
            <a:ext cx="10515600" cy="4248820"/>
          </a:xfrm>
          <a:prstGeom prst="rect">
            <a:avLst/>
          </a:prstGeom>
        </p:spPr>
      </p:pic>
      <p:sp>
        <p:nvSpPr>
          <p:cNvPr id="5" name="等腰三角形 47">
            <a:extLst>
              <a:ext uri="{FF2B5EF4-FFF2-40B4-BE49-F238E27FC236}">
                <a16:creationId xmlns:a16="http://schemas.microsoft.com/office/drawing/2014/main" id="{6BBF7943-5B32-B943-8570-805A3C5197EB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-52917" y="666750"/>
            <a:ext cx="774700" cy="668867"/>
          </a:xfrm>
          <a:prstGeom prst="triangle">
            <a:avLst>
              <a:gd name="adj" fmla="val 50000"/>
            </a:avLst>
          </a:prstGeom>
          <a:solidFill>
            <a:srgbClr val="FF860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24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160753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11EBD97-FEE6-564F-B0DD-F0ACB4B736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3.4.3.3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基于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bs4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库的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HTML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内容遍历 </a:t>
            </a:r>
            <a:endParaRPr kumimoji="1"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649BB9B2-083C-F144-9891-BFC19D1E10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0864" y="1825625"/>
            <a:ext cx="9910272" cy="4351338"/>
          </a:xfrm>
          <a:prstGeom prst="rect">
            <a:avLst/>
          </a:prstGeom>
        </p:spPr>
      </p:pic>
      <p:sp>
        <p:nvSpPr>
          <p:cNvPr id="5" name="等腰三角形 47">
            <a:extLst>
              <a:ext uri="{FF2B5EF4-FFF2-40B4-BE49-F238E27FC236}">
                <a16:creationId xmlns:a16="http://schemas.microsoft.com/office/drawing/2014/main" id="{EA638B4A-A7C1-9E47-8136-BF9F41627761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-52917" y="666750"/>
            <a:ext cx="774700" cy="668867"/>
          </a:xfrm>
          <a:prstGeom prst="triangle">
            <a:avLst>
              <a:gd name="adj" fmla="val 50000"/>
            </a:avLst>
          </a:prstGeom>
          <a:solidFill>
            <a:srgbClr val="FF860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24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734107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FD3954-9E38-6E49-961C-BD7FE7356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3.4.3.3HTML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标签树的下行遍历</a:t>
            </a:r>
            <a:endParaRPr kumimoji="1"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0D8B804C-FD85-3149-BC66-48E23689C3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1370"/>
          <a:stretch/>
        </p:blipFill>
        <p:spPr>
          <a:xfrm>
            <a:off x="693821" y="1347537"/>
            <a:ext cx="10515600" cy="2452204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8FA2E205-59C6-4743-95FA-551060A45C2F}"/>
              </a:ext>
            </a:extLst>
          </p:cNvPr>
          <p:cNvSpPr/>
          <p:nvPr/>
        </p:nvSpPr>
        <p:spPr>
          <a:xfrm>
            <a:off x="838200" y="3956067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>
                <a:solidFill>
                  <a:srgbClr val="FF9326"/>
                </a:solidFill>
                <a:latin typeface="Consolas" panose="020B0609020204030204" pitchFamily="49" charset="0"/>
              </a:rPr>
              <a:t>for </a:t>
            </a:r>
            <a:r>
              <a:rPr lang="en-US" altLang="zh-CN" dirty="0">
                <a:latin typeface="Consolas" panose="020B0609020204030204" pitchFamily="49" charset="0"/>
              </a:rPr>
              <a:t>child </a:t>
            </a:r>
            <a:r>
              <a:rPr lang="en-US" altLang="zh-CN" dirty="0">
                <a:solidFill>
                  <a:srgbClr val="FF9326"/>
                </a:solidFill>
                <a:latin typeface="Consolas" panose="020B0609020204030204" pitchFamily="49" charset="0"/>
              </a:rPr>
              <a:t>in </a:t>
            </a:r>
            <a:r>
              <a:rPr lang="en-US" altLang="zh-CN" dirty="0" err="1">
                <a:latin typeface="Consolas" panose="020B0609020204030204" pitchFamily="49" charset="0"/>
              </a:rPr>
              <a:t>soup.body.children</a:t>
            </a:r>
            <a:r>
              <a:rPr lang="en-US" altLang="zh-CN" dirty="0">
                <a:latin typeface="Consolas" panose="020B0609020204030204" pitchFamily="49" charset="0"/>
              </a:rPr>
              <a:t>:</a:t>
            </a:r>
            <a:br>
              <a:rPr lang="en-US" altLang="zh-CN" dirty="0">
                <a:latin typeface="Consolas" panose="020B0609020204030204" pitchFamily="49" charset="0"/>
              </a:rPr>
            </a:br>
            <a:r>
              <a:rPr lang="en-US" altLang="zh-CN" dirty="0">
                <a:latin typeface="Consolas" panose="020B0609020204030204" pitchFamily="49" charset="0"/>
              </a:rPr>
              <a:t>	</a:t>
            </a:r>
            <a:r>
              <a:rPr lang="en-US" altLang="zh-CN" dirty="0">
                <a:solidFill>
                  <a:srgbClr val="630063"/>
                </a:solidFill>
                <a:latin typeface="Consolas" panose="020B0609020204030204" pitchFamily="49" charset="0"/>
              </a:rPr>
              <a:t>print</a:t>
            </a:r>
            <a:r>
              <a:rPr lang="en-US" altLang="zh-CN" dirty="0">
                <a:latin typeface="Consolas" panose="020B0609020204030204" pitchFamily="49" charset="0"/>
              </a:rPr>
              <a:t>(child) </a:t>
            </a:r>
            <a:endParaRPr lang="en-US" altLang="zh-CN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F2C5B88-FAD0-2C4B-8275-3A38F1A28C38}"/>
              </a:ext>
            </a:extLst>
          </p:cNvPr>
          <p:cNvSpPr/>
          <p:nvPr/>
        </p:nvSpPr>
        <p:spPr>
          <a:xfrm>
            <a:off x="838200" y="5025008"/>
            <a:ext cx="474360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FF9326"/>
                </a:solidFill>
                <a:latin typeface="Consolas" panose="020B0609020204030204" pitchFamily="49" charset="0"/>
              </a:rPr>
              <a:t>for </a:t>
            </a:r>
            <a:r>
              <a:rPr lang="en-US" altLang="zh-CN" dirty="0">
                <a:latin typeface="Consolas" panose="020B0609020204030204" pitchFamily="49" charset="0"/>
              </a:rPr>
              <a:t>child </a:t>
            </a:r>
            <a:r>
              <a:rPr lang="en-US" altLang="zh-CN" dirty="0">
                <a:solidFill>
                  <a:srgbClr val="FF9326"/>
                </a:solidFill>
                <a:latin typeface="Consolas" panose="020B0609020204030204" pitchFamily="49" charset="0"/>
              </a:rPr>
              <a:t>in </a:t>
            </a:r>
            <a:r>
              <a:rPr lang="en-US" altLang="zh-CN" dirty="0" err="1">
                <a:latin typeface="Consolas" panose="020B0609020204030204" pitchFamily="49" charset="0"/>
              </a:rPr>
              <a:t>soup.body.descendants</a:t>
            </a:r>
            <a:r>
              <a:rPr lang="en-US" altLang="zh-CN" dirty="0">
                <a:latin typeface="Consolas" panose="020B0609020204030204" pitchFamily="49" charset="0"/>
              </a:rPr>
              <a:t>: </a:t>
            </a:r>
          </a:p>
          <a:p>
            <a:r>
              <a:rPr lang="en-US" altLang="zh-CN" dirty="0">
                <a:solidFill>
                  <a:srgbClr val="630063"/>
                </a:solidFill>
                <a:latin typeface="Consolas" panose="020B0609020204030204" pitchFamily="49" charset="0"/>
              </a:rPr>
              <a:t>	print</a:t>
            </a:r>
            <a:r>
              <a:rPr lang="en-US" altLang="zh-CN" dirty="0">
                <a:latin typeface="Consolas" panose="020B0609020204030204" pitchFamily="49" charset="0"/>
              </a:rPr>
              <a:t>(child) </a:t>
            </a:r>
            <a:endParaRPr lang="en-US" altLang="zh-CN" dirty="0"/>
          </a:p>
        </p:txBody>
      </p:sp>
      <p:sp>
        <p:nvSpPr>
          <p:cNvPr id="7" name="等腰三角形 47">
            <a:extLst>
              <a:ext uri="{FF2B5EF4-FFF2-40B4-BE49-F238E27FC236}">
                <a16:creationId xmlns:a16="http://schemas.microsoft.com/office/drawing/2014/main" id="{244D8B6D-8075-3C4D-A34E-CB3C8F86366E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-52917" y="666750"/>
            <a:ext cx="774700" cy="668867"/>
          </a:xfrm>
          <a:prstGeom prst="triangle">
            <a:avLst>
              <a:gd name="adj" fmla="val 50000"/>
            </a:avLst>
          </a:prstGeom>
          <a:solidFill>
            <a:srgbClr val="FF860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24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433081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B82CCE-ECF9-3544-BBE7-5FCAFCE3D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3.4.3.4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搜索所有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&lt;&gt;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标签 </a:t>
            </a:r>
            <a:endParaRPr kumimoji="1"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A583460-AADB-4245-8523-C1C6BF4649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提取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HTML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中所有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URL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链接 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>
              <a:buNone/>
            </a:pP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思路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 </a:t>
            </a:r>
          </a:p>
          <a:p>
            <a:pPr marL="0" indent="0">
              <a:buNone/>
            </a:pP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	1) 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搜索到所有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&lt;a&gt;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标签 </a:t>
            </a:r>
          </a:p>
          <a:p>
            <a:pPr marL="0" indent="0">
              <a:buNone/>
            </a:pP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	2) 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解析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&lt;a&gt;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标签格式，提取</a:t>
            </a:r>
            <a:r>
              <a:rPr kumimoji="1" lang="en-US" altLang="zh-CN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href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后的链接内容 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>
              <a:buNone/>
            </a:pP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>
              <a:buNone/>
            </a:pP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links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=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soup</a:t>
            </a:r>
            <a:r>
              <a:rPr kumimoji="1" lang="en-US" altLang="zh-CN" dirty="0" err="1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.find_all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('a’)</a:t>
            </a:r>
          </a:p>
          <a:p>
            <a:pPr marL="0" indent="0">
              <a:buNone/>
            </a:pPr>
            <a:r>
              <a:rPr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for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link </a:t>
            </a:r>
            <a:r>
              <a:rPr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in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links:</a:t>
            </a:r>
            <a:b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</a:t>
            </a:r>
            <a:r>
              <a:rPr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print </a:t>
            </a:r>
            <a:r>
              <a:rPr lang="en-US" altLang="zh-CN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link.get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'</a:t>
            </a:r>
            <a:r>
              <a:rPr lang="en-US" altLang="zh-CN" b="1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href</a:t>
            </a:r>
            <a:r>
              <a:rPr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'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endParaRPr kumimoji="1"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>
              <a:buNone/>
            </a:pPr>
            <a:endParaRPr kumimoji="1"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等腰三角形 47">
            <a:extLst>
              <a:ext uri="{FF2B5EF4-FFF2-40B4-BE49-F238E27FC236}">
                <a16:creationId xmlns:a16="http://schemas.microsoft.com/office/drawing/2014/main" id="{912CCA38-83B2-9749-A371-658CF280F9BD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-52917" y="666750"/>
            <a:ext cx="774700" cy="668867"/>
          </a:xfrm>
          <a:prstGeom prst="triangle">
            <a:avLst>
              <a:gd name="adj" fmla="val 50000"/>
            </a:avLst>
          </a:prstGeom>
          <a:solidFill>
            <a:srgbClr val="FF860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24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75919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2" name="矩形 18"/>
          <p:cNvSpPr>
            <a:spLocks noChangeArrowheads="1"/>
          </p:cNvSpPr>
          <p:nvPr/>
        </p:nvSpPr>
        <p:spPr bwMode="auto">
          <a:xfrm>
            <a:off x="0" y="1968469"/>
            <a:ext cx="11845391" cy="3539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lvl="1"/>
            <a:r>
              <a:rPr lang="zh-CN" altLang="en-US" sz="3200" dirty="0"/>
              <a:t>超过</a:t>
            </a:r>
            <a:r>
              <a:rPr lang="en-US" altLang="zh-CN" sz="3200" dirty="0"/>
              <a:t>185</a:t>
            </a:r>
            <a:r>
              <a:rPr lang="zh-CN" altLang="en-US" sz="3200" dirty="0"/>
              <a:t>个冠名“数字人文”的机构</a:t>
            </a:r>
            <a:endParaRPr lang="en-US" altLang="zh-CN" sz="3200" dirty="0"/>
          </a:p>
          <a:p>
            <a:pPr lvl="1"/>
            <a:r>
              <a:rPr lang="zh-CN" altLang="en-US" sz="3200" dirty="0"/>
              <a:t>有独立的学术刊物、组织机构、学术年会</a:t>
            </a:r>
            <a:endParaRPr lang="en-US" altLang="zh-CN" sz="3200" dirty="0"/>
          </a:p>
          <a:p>
            <a:pPr lvl="1"/>
            <a:r>
              <a:rPr lang="zh-CN" altLang="en-US" sz="3200" dirty="0"/>
              <a:t>开展了不计其数的</a:t>
            </a:r>
            <a:r>
              <a:rPr lang="en-US" altLang="zh-CN" sz="3200" dirty="0"/>
              <a:t>DH</a:t>
            </a:r>
            <a:r>
              <a:rPr lang="zh-CN" altLang="en-US" sz="3200" dirty="0"/>
              <a:t>项目</a:t>
            </a:r>
            <a:endParaRPr lang="en-US" altLang="zh-CN" sz="3200" dirty="0"/>
          </a:p>
          <a:p>
            <a:pPr lvl="1"/>
            <a:endParaRPr lang="en-US" altLang="zh-CN" sz="3200" dirty="0"/>
          </a:p>
          <a:p>
            <a:pPr marL="457200" lvl="1" indent="0">
              <a:buNone/>
            </a:pPr>
            <a:endParaRPr lang="en-US" altLang="zh-CN" sz="3200" dirty="0"/>
          </a:p>
          <a:p>
            <a:pPr marL="457200" lvl="1" indent="0">
              <a:buNone/>
            </a:pPr>
            <a:endParaRPr lang="en-US" altLang="zh-CN" sz="3200" dirty="0"/>
          </a:p>
        </p:txBody>
      </p:sp>
      <p:sp>
        <p:nvSpPr>
          <p:cNvPr id="8207" name="矩形 46"/>
          <p:cNvSpPr>
            <a:spLocks noChangeArrowheads="1"/>
          </p:cNvSpPr>
          <p:nvPr/>
        </p:nvSpPr>
        <p:spPr bwMode="auto">
          <a:xfrm>
            <a:off x="668867" y="514880"/>
            <a:ext cx="9257663" cy="748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None/>
            </a:pPr>
            <a:r>
              <a:rPr lang="en-US" altLang="zh-CN" sz="4267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lang="zh-CN" altLang="en-US" sz="4267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、数字人文在全球的概况与内容内涵</a:t>
            </a:r>
            <a:endParaRPr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208" name="等腰三角形 47"/>
          <p:cNvSpPr>
            <a:spLocks noChangeArrowheads="1"/>
          </p:cNvSpPr>
          <p:nvPr/>
        </p:nvSpPr>
        <p:spPr bwMode="auto">
          <a:xfrm rot="5400000">
            <a:off x="-52917" y="514569"/>
            <a:ext cx="774700" cy="668867"/>
          </a:xfrm>
          <a:prstGeom prst="triangle">
            <a:avLst>
              <a:gd name="adj" fmla="val 50000"/>
            </a:avLst>
          </a:prstGeom>
          <a:solidFill>
            <a:srgbClr val="FF860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24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161526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39E363-55B5-D143-80B9-E36A8348B2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3.5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爬虫进阶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9348EB4-25FC-1841-803F-C0B35A29FA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正则表达式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en-US" altLang="zh-CN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Xpath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数据库存储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多进程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异步加载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表单交互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en-US" altLang="zh-CN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Scrapy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爬虫框架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>
              <a:buNone/>
            </a:pP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。。。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kumimoji="1"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等腰三角形 47">
            <a:extLst>
              <a:ext uri="{FF2B5EF4-FFF2-40B4-BE49-F238E27FC236}">
                <a16:creationId xmlns:a16="http://schemas.microsoft.com/office/drawing/2014/main" id="{1838B6CA-1256-CA48-9F3E-F18F0F89287F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-52917" y="666750"/>
            <a:ext cx="774700" cy="668867"/>
          </a:xfrm>
          <a:prstGeom prst="triangle">
            <a:avLst>
              <a:gd name="adj" fmla="val 50000"/>
            </a:avLst>
          </a:prstGeom>
          <a:solidFill>
            <a:srgbClr val="FF860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24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0941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0D613E5-ACA4-FF4D-BCB4-B4C7F236BE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0073" y="2903620"/>
            <a:ext cx="10515600" cy="1524001"/>
          </a:xfrm>
        </p:spPr>
        <p:txBody>
          <a:bodyPr/>
          <a:lstStyle/>
          <a:p>
            <a:pPr marL="0" indent="0" algn="ctr">
              <a:buNone/>
            </a:pPr>
            <a:r>
              <a:rPr kumimoji="1" lang="en-US" altLang="zh-CN" dirty="0"/>
              <a:t>End</a:t>
            </a:r>
          </a:p>
          <a:p>
            <a:pPr marL="0" indent="0" algn="ctr">
              <a:buNone/>
            </a:pPr>
            <a:endParaRPr kumimoji="1" lang="en-US" altLang="zh-CN" dirty="0"/>
          </a:p>
          <a:p>
            <a:pPr marL="0" indent="0" algn="ctr">
              <a:buNone/>
            </a:pPr>
            <a:r>
              <a:rPr kumimoji="1" lang="en-US" altLang="zh-CN" dirty="0" err="1"/>
              <a:t>wanghx@pku.edu.cn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300774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2" name="矩形 18"/>
          <p:cNvSpPr>
            <a:spLocks noChangeArrowheads="1"/>
          </p:cNvSpPr>
          <p:nvPr/>
        </p:nvSpPr>
        <p:spPr bwMode="auto">
          <a:xfrm>
            <a:off x="-1" y="2006660"/>
            <a:ext cx="11845391" cy="41470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lvl="1"/>
            <a:r>
              <a:rPr lang="zh-CN" altLang="zh-CN" sz="3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数字化（</a:t>
            </a:r>
            <a:r>
              <a:rPr lang="en-US" altLang="zh-CN" sz="3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digitization</a:t>
            </a:r>
            <a:r>
              <a:rPr lang="zh-CN" altLang="zh-CN" sz="3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endParaRPr lang="en-US" altLang="zh-CN" sz="3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2"/>
            <a:r>
              <a:rPr lang="zh-CN" altLang="en-US" sz="2667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人文学者不必在搜集资料上花费太多的时间精力</a:t>
            </a:r>
            <a:endParaRPr lang="en-US" altLang="zh-CN" sz="2667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2"/>
            <a:r>
              <a:rPr lang="zh-CN" altLang="en-US" sz="2667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典型的例子：</a:t>
            </a:r>
            <a:r>
              <a:rPr lang="en-US" altLang="zh-CN" sz="2667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JSTOR</a:t>
            </a:r>
            <a:r>
              <a:rPr lang="zh-CN" altLang="en-US" sz="2667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、中华经典古籍库、</a:t>
            </a:r>
            <a:r>
              <a:rPr lang="en-US" altLang="zh-CN" sz="2667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Google Books……</a:t>
            </a:r>
          </a:p>
          <a:p>
            <a:pPr lvl="1"/>
            <a:endParaRPr lang="en-US" altLang="zh-CN" sz="32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r>
              <a:rPr lang="zh-CN" altLang="zh-CN" sz="3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数据集（</a:t>
            </a:r>
            <a:r>
              <a:rPr lang="en-US" altLang="zh-CN" sz="3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dataset</a:t>
            </a:r>
            <a:r>
              <a:rPr lang="zh-CN" altLang="zh-CN" sz="3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）建设</a:t>
            </a:r>
            <a:endParaRPr lang="en-US" altLang="zh-CN" sz="3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2"/>
            <a:r>
              <a:rPr lang="zh-CN" altLang="en-US" sz="2667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切入到研究者的研究过程中，解决研究过程中的棘手问题</a:t>
            </a:r>
            <a:endParaRPr lang="en-US" altLang="zh-CN" sz="2667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2"/>
            <a:r>
              <a:rPr lang="zh-CN" altLang="en-US" sz="2667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典型例子：哈佛大学与北大联合的中国历代人物传记资料库（</a:t>
            </a:r>
            <a:r>
              <a:rPr lang="en-US" altLang="zh-CN" sz="2667" dirty="0">
                <a:latin typeface="Microsoft YaHei" panose="020B0503020204020204" pitchFamily="34" charset="-122"/>
                <a:ea typeface="Microsoft YaHei" panose="020B0503020204020204" pitchFamily="34" charset="-122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CBDB</a:t>
            </a:r>
            <a:r>
              <a:rPr lang="zh-CN" altLang="en-US" sz="2667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）、台湾中研院</a:t>
            </a:r>
            <a:r>
              <a:rPr lang="zh-CN" altLang="en-US" sz="2667" dirty="0">
                <a:latin typeface="Microsoft YaHei" panose="020B0503020204020204" pitchFamily="34" charset="-122"/>
                <a:ea typeface="Microsoft YaHei" panose="020B0503020204020204" pitchFamily="34" charset="-122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地名规范检索</a:t>
            </a:r>
            <a:endParaRPr lang="en-US" altLang="zh-CN" sz="2667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207" name="矩形 46"/>
          <p:cNvSpPr>
            <a:spLocks noChangeArrowheads="1"/>
          </p:cNvSpPr>
          <p:nvPr/>
        </p:nvSpPr>
        <p:spPr bwMode="auto">
          <a:xfrm>
            <a:off x="776080" y="685271"/>
            <a:ext cx="8930650" cy="748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4267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层次一：人文数据库或数据集的建设</a:t>
            </a:r>
            <a:endParaRPr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208" name="等腰三角形 47"/>
          <p:cNvSpPr>
            <a:spLocks noChangeArrowheads="1"/>
          </p:cNvSpPr>
          <p:nvPr/>
        </p:nvSpPr>
        <p:spPr bwMode="auto">
          <a:xfrm rot="5400000">
            <a:off x="-52917" y="738189"/>
            <a:ext cx="774700" cy="668867"/>
          </a:xfrm>
          <a:prstGeom prst="triangle">
            <a:avLst>
              <a:gd name="adj" fmla="val 50000"/>
            </a:avLst>
          </a:prstGeom>
          <a:solidFill>
            <a:srgbClr val="FF860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24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809333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2" name="矩形 18"/>
          <p:cNvSpPr>
            <a:spLocks noChangeArrowheads="1"/>
          </p:cNvSpPr>
          <p:nvPr/>
        </p:nvSpPr>
        <p:spPr bwMode="auto">
          <a:xfrm>
            <a:off x="-14499" y="1643375"/>
            <a:ext cx="11845391" cy="531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lvl="1"/>
            <a:r>
              <a:rPr lang="zh-CN" altLang="en-US" sz="3200" dirty="0"/>
              <a:t>人文学者的重心（即花大量时间精力）从重复机械低水平的找资料、文本比对、计算</a:t>
            </a:r>
            <a:r>
              <a:rPr lang="en-US" altLang="zh-CN" sz="3200" dirty="0"/>
              <a:t>/</a:t>
            </a:r>
            <a:r>
              <a:rPr lang="zh-CN" altLang="en-US" sz="3200" dirty="0"/>
              <a:t>运算等，转移到思辨、演绎推理</a:t>
            </a:r>
            <a:endParaRPr lang="en-US" altLang="zh-CN" sz="3200" dirty="0"/>
          </a:p>
          <a:p>
            <a:pPr lvl="1"/>
            <a:endParaRPr lang="en-US" altLang="zh-CN" sz="3200" dirty="0"/>
          </a:p>
          <a:p>
            <a:pPr lvl="1"/>
            <a:r>
              <a:rPr lang="zh-CN" altLang="zh-CN" sz="3200" dirty="0"/>
              <a:t>使用或设计数字工具解决传统人文问题</a:t>
            </a:r>
            <a:endParaRPr lang="en-US" altLang="zh-CN" sz="3200" dirty="0"/>
          </a:p>
          <a:p>
            <a:pPr lvl="2"/>
            <a:r>
              <a:rPr lang="zh-CN" altLang="zh-CN" dirty="0"/>
              <a:t>典型的例子，如</a:t>
            </a:r>
            <a:r>
              <a:rPr lang="en-US" altLang="zh-CN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MARKUS</a:t>
            </a:r>
            <a:r>
              <a:rPr lang="zh-CN" altLang="zh-CN" dirty="0"/>
              <a:t>文本标记工具</a:t>
            </a:r>
            <a:r>
              <a:rPr lang="zh-CN" altLang="en-US" dirty="0"/>
              <a:t>、发现系统（</a:t>
            </a:r>
            <a:r>
              <a:rPr lang="en-US" altLang="zh-CN" dirty="0"/>
              <a:t>discovery tools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endParaRPr lang="en-US" altLang="zh-CN" sz="3200" dirty="0"/>
          </a:p>
          <a:p>
            <a:pPr lvl="1"/>
            <a:r>
              <a:rPr lang="zh-CN" altLang="zh-CN" sz="3200" dirty="0"/>
              <a:t>使用或设计非人文领域研究方法的数字工具来理解和分析数据集</a:t>
            </a:r>
            <a:endParaRPr lang="en-US" altLang="zh-CN" sz="3200" dirty="0"/>
          </a:p>
          <a:p>
            <a:pPr lvl="2"/>
            <a:r>
              <a:rPr lang="zh-CN" altLang="en-US" dirty="0"/>
              <a:t>典型例子：</a:t>
            </a:r>
            <a:r>
              <a:rPr lang="zh-CN" altLang="zh-CN" dirty="0"/>
              <a:t>如可视化社会网络分析工具</a:t>
            </a:r>
            <a:r>
              <a:rPr lang="en-US" altLang="zh-CN" dirty="0" err="1"/>
              <a:t>Gephi</a:t>
            </a:r>
            <a:r>
              <a:rPr lang="zh-CN" altLang="en-US" dirty="0"/>
              <a:t>、</a:t>
            </a:r>
            <a:r>
              <a:rPr lang="zh-CN" altLang="zh-CN" dirty="0"/>
              <a:t>空间分析工具</a:t>
            </a:r>
            <a:r>
              <a:rPr lang="en-US" altLang="zh-CN" dirty="0" err="1"/>
              <a:t>Qgis</a:t>
            </a:r>
            <a:r>
              <a:rPr lang="zh-CN" altLang="en-US" dirty="0"/>
              <a:t>。</a:t>
            </a:r>
            <a:endParaRPr lang="en-US" altLang="zh-CN" dirty="0"/>
          </a:p>
          <a:p>
            <a:pPr lvl="1"/>
            <a:endParaRPr lang="en-US" altLang="zh-CN" sz="2667" dirty="0"/>
          </a:p>
        </p:txBody>
      </p:sp>
      <p:sp>
        <p:nvSpPr>
          <p:cNvPr id="8207" name="矩形 46"/>
          <p:cNvSpPr>
            <a:spLocks noChangeArrowheads="1"/>
          </p:cNvSpPr>
          <p:nvPr/>
        </p:nvSpPr>
        <p:spPr bwMode="auto">
          <a:xfrm>
            <a:off x="792122" y="575736"/>
            <a:ext cx="10631437" cy="748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None/>
            </a:pPr>
            <a:r>
              <a:rPr lang="zh-CN" altLang="en-US" sz="4267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层次二：引入新的工具、方法解决传统问题</a:t>
            </a:r>
            <a:endParaRPr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208" name="等腰三角形 47"/>
          <p:cNvSpPr>
            <a:spLocks noChangeArrowheads="1"/>
          </p:cNvSpPr>
          <p:nvPr/>
        </p:nvSpPr>
        <p:spPr bwMode="auto">
          <a:xfrm rot="5400000">
            <a:off x="-36875" y="628654"/>
            <a:ext cx="774700" cy="668867"/>
          </a:xfrm>
          <a:prstGeom prst="triangle">
            <a:avLst>
              <a:gd name="adj" fmla="val 50000"/>
            </a:avLst>
          </a:prstGeom>
          <a:solidFill>
            <a:srgbClr val="FF860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24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93804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2" name="矩形 18"/>
          <p:cNvSpPr>
            <a:spLocks noChangeArrowheads="1"/>
          </p:cNvSpPr>
          <p:nvPr/>
        </p:nvSpPr>
        <p:spPr bwMode="auto">
          <a:xfrm>
            <a:off x="0" y="2086380"/>
            <a:ext cx="11841141" cy="32440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lvl="1"/>
            <a:r>
              <a:rPr lang="zh-CN" altLang="en-US" sz="3200" dirty="0"/>
              <a:t>从定性→定量辅助</a:t>
            </a:r>
            <a:r>
              <a:rPr lang="en-US" altLang="zh-CN" sz="3200" dirty="0"/>
              <a:t>+</a:t>
            </a:r>
            <a:r>
              <a:rPr lang="zh-CN" altLang="en-US" sz="3200" dirty="0"/>
              <a:t>定性，将社会科学领域的一些研究方法合理地引入人文领域（量化史学）</a:t>
            </a:r>
            <a:endParaRPr lang="en-US" altLang="zh-CN" sz="3200" dirty="0"/>
          </a:p>
          <a:p>
            <a:pPr lvl="1"/>
            <a:endParaRPr lang="en-US" altLang="zh-CN" sz="3200" dirty="0"/>
          </a:p>
          <a:p>
            <a:pPr lvl="1"/>
            <a:r>
              <a:rPr lang="zh-CN" altLang="en-US" sz="3200" dirty="0"/>
              <a:t>传统人文学者在查找</a:t>
            </a:r>
            <a:r>
              <a:rPr lang="en-US" altLang="zh-CN" sz="3200" dirty="0"/>
              <a:t>/</a:t>
            </a:r>
            <a:r>
              <a:rPr lang="zh-CN" altLang="zh-CN" sz="3200" dirty="0"/>
              <a:t>探索、</a:t>
            </a:r>
            <a:r>
              <a:rPr lang="zh-CN" altLang="en-US" sz="3200" dirty="0"/>
              <a:t>注解</a:t>
            </a:r>
            <a:r>
              <a:rPr lang="zh-CN" altLang="zh-CN" sz="3200" dirty="0"/>
              <a:t>、比较、</a:t>
            </a:r>
            <a:r>
              <a:rPr lang="zh-CN" altLang="en-US" sz="3200" dirty="0"/>
              <a:t>标引</a:t>
            </a:r>
            <a:r>
              <a:rPr lang="zh-CN" altLang="zh-CN" sz="3200" dirty="0"/>
              <a:t>、取样、阐释</a:t>
            </a:r>
            <a:r>
              <a:rPr lang="zh-CN" altLang="en-US" sz="3200" dirty="0"/>
              <a:t>、</a:t>
            </a:r>
            <a:r>
              <a:rPr lang="zh-CN" altLang="zh-CN" sz="3200" dirty="0"/>
              <a:t>呈现</a:t>
            </a:r>
            <a:r>
              <a:rPr lang="zh-CN" altLang="en-US" sz="3200" dirty="0"/>
              <a:t>等节点上无法做到的方面</a:t>
            </a:r>
            <a:endParaRPr lang="en-US" altLang="zh-CN" sz="3200" dirty="0"/>
          </a:p>
          <a:p>
            <a:pPr lvl="2"/>
            <a:r>
              <a:rPr lang="zh-CN" altLang="en-US" sz="2667" dirty="0"/>
              <a:t>如，壁画</a:t>
            </a:r>
            <a:r>
              <a:rPr lang="en-US" altLang="zh-CN" sz="2667" dirty="0"/>
              <a:t>/</a:t>
            </a:r>
            <a:r>
              <a:rPr lang="zh-CN" altLang="en-US" sz="2667" dirty="0"/>
              <a:t>兵马俑褪色过程；河流改道</a:t>
            </a:r>
            <a:endParaRPr lang="en-US" altLang="zh-CN" sz="2667" dirty="0"/>
          </a:p>
        </p:txBody>
      </p:sp>
      <p:sp>
        <p:nvSpPr>
          <p:cNvPr id="8207" name="矩形 46"/>
          <p:cNvSpPr>
            <a:spLocks noChangeArrowheads="1"/>
          </p:cNvSpPr>
          <p:nvPr/>
        </p:nvSpPr>
        <p:spPr bwMode="auto">
          <a:xfrm>
            <a:off x="776080" y="734146"/>
            <a:ext cx="9531777" cy="748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None/>
            </a:pPr>
            <a:r>
              <a:rPr lang="zh-CN" altLang="en-US" sz="4267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层次三：提出新问题、尝试回答新问题</a:t>
            </a:r>
            <a:endParaRPr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208" name="等腰三角形 47"/>
          <p:cNvSpPr>
            <a:spLocks noChangeArrowheads="1"/>
          </p:cNvSpPr>
          <p:nvPr/>
        </p:nvSpPr>
        <p:spPr bwMode="auto">
          <a:xfrm rot="5400000">
            <a:off x="-52917" y="787064"/>
            <a:ext cx="774700" cy="668867"/>
          </a:xfrm>
          <a:prstGeom prst="triangle">
            <a:avLst>
              <a:gd name="adj" fmla="val 50000"/>
            </a:avLst>
          </a:prstGeom>
          <a:solidFill>
            <a:srgbClr val="FF860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24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444440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惊人动图：仅仅32年 人类把地球折腾得面目全非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499" y="0"/>
            <a:ext cx="6658541" cy="3712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惊人动图：仅仅32年 人类把地球折腾得面目全非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4769" y="3694077"/>
            <a:ext cx="6002732" cy="3220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矩形 6"/>
          <p:cNvSpPr/>
          <p:nvPr/>
        </p:nvSpPr>
        <p:spPr>
          <a:xfrm>
            <a:off x="6897429" y="1214668"/>
            <a:ext cx="35702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←中国三峡水库蓄水前后</a:t>
            </a:r>
            <a:endParaRPr lang="zh-CN" alt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060869" y="5056180"/>
            <a:ext cx="511390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秘鲁</a:t>
            </a:r>
            <a:r>
              <a:rPr lang="en-US" altLang="zh-CN" sz="24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Ucayali</a:t>
            </a:r>
            <a:r>
              <a:rPr lang="zh-CN" altLang="en-US" sz="24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河流侵蚀河床</a:t>
            </a:r>
            <a:endParaRPr lang="en-US" altLang="zh-CN" sz="2400" dirty="0">
              <a:solidFill>
                <a:srgbClr val="33333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r"/>
            <a:r>
              <a:rPr lang="zh-CN" altLang="en-US" sz="24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形成一个个牛轭湖→</a:t>
            </a:r>
            <a:endParaRPr lang="zh-CN" alt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993923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2" name="矩形 18"/>
          <p:cNvSpPr>
            <a:spLocks noChangeArrowheads="1"/>
          </p:cNvSpPr>
          <p:nvPr/>
        </p:nvSpPr>
        <p:spPr bwMode="auto">
          <a:xfrm>
            <a:off x="0" y="1893875"/>
            <a:ext cx="1184114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lvl="1"/>
            <a:r>
              <a:rPr lang="zh-CN" altLang="zh-CN" sz="3200" dirty="0"/>
              <a:t>典型的例子，</a:t>
            </a:r>
            <a:r>
              <a:rPr lang="zh-CN" altLang="en-US" sz="3200" dirty="0"/>
              <a:t>全息清明上河图</a:t>
            </a:r>
            <a:endParaRPr lang="en-US" altLang="zh-CN" sz="3200" dirty="0"/>
          </a:p>
        </p:txBody>
      </p:sp>
      <p:sp>
        <p:nvSpPr>
          <p:cNvPr id="8207" name="矩形 46"/>
          <p:cNvSpPr>
            <a:spLocks noChangeArrowheads="1"/>
          </p:cNvSpPr>
          <p:nvPr/>
        </p:nvSpPr>
        <p:spPr bwMode="auto">
          <a:xfrm>
            <a:off x="776081" y="541641"/>
            <a:ext cx="7999306" cy="748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None/>
            </a:pPr>
            <a:r>
              <a:rPr lang="zh-CN" altLang="en-US" sz="4267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层次四：</a:t>
            </a:r>
            <a:r>
              <a:rPr lang="zh-CN" altLang="zh-CN" sz="4267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人文领域的创造性建设</a:t>
            </a:r>
            <a:r>
              <a:rPr lang="en-US" altLang="zh-CN" sz="4267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endParaRPr lang="zh-CN" altLang="en-US" sz="4267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208" name="等腰三角形 47"/>
          <p:cNvSpPr>
            <a:spLocks noChangeArrowheads="1"/>
          </p:cNvSpPr>
          <p:nvPr/>
        </p:nvSpPr>
        <p:spPr bwMode="auto">
          <a:xfrm rot="5400000">
            <a:off x="-52917" y="594559"/>
            <a:ext cx="774700" cy="668867"/>
          </a:xfrm>
          <a:prstGeom prst="triangle">
            <a:avLst>
              <a:gd name="adj" fmla="val 50000"/>
            </a:avLst>
          </a:prstGeom>
          <a:solidFill>
            <a:srgbClr val="FF860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24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  <p:pic>
        <p:nvPicPr>
          <p:cNvPr id="1026" name="Picture 2" descr="http://img1.ph.126.net/i3HHsvyl4czmKK2tT0mMoA==/6631287668027633758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496" y="3333975"/>
            <a:ext cx="5080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img2.ph.126.net/GixqZbLybVEwg2sxgdtkag==/6631285469004364235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4699" y="3333975"/>
            <a:ext cx="5080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34327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数字人文的技术体系</a:t>
            </a:r>
          </a:p>
        </p:txBody>
      </p:sp>
      <p:sp>
        <p:nvSpPr>
          <p:cNvPr id="4" name="等腰三角形 47"/>
          <p:cNvSpPr>
            <a:spLocks noChangeArrowheads="1"/>
          </p:cNvSpPr>
          <p:nvPr/>
        </p:nvSpPr>
        <p:spPr bwMode="auto">
          <a:xfrm rot="5400000">
            <a:off x="-52917" y="666750"/>
            <a:ext cx="774700" cy="668867"/>
          </a:xfrm>
          <a:prstGeom prst="triangle">
            <a:avLst>
              <a:gd name="adj" fmla="val 50000"/>
            </a:avLst>
          </a:prstGeom>
          <a:solidFill>
            <a:srgbClr val="FF860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24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  <p:sp>
        <p:nvSpPr>
          <p:cNvPr id="9" name="内容占位符 8">
            <a:extLst>
              <a:ext uri="{FF2B5EF4-FFF2-40B4-BE49-F238E27FC236}">
                <a16:creationId xmlns:a16="http://schemas.microsoft.com/office/drawing/2014/main" id="{7F84E093-76D3-A64D-85AE-7613367BBA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美国著名数字人文专家约翰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·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安斯沃提出数字人文活动具有的特性可以用七个学术原语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(Scholarly primitives) 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概括，分别是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发现 </a:t>
            </a:r>
            <a:r>
              <a:rPr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(Discovering) </a:t>
            </a: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、注释 </a:t>
            </a:r>
            <a:r>
              <a:rPr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(Annotating) </a:t>
            </a: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、比较 </a:t>
            </a:r>
            <a:r>
              <a:rPr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(Comparing) </a:t>
            </a: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、参考 </a:t>
            </a:r>
            <a:r>
              <a:rPr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(Referring) </a:t>
            </a: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、抽样 </a:t>
            </a:r>
            <a:r>
              <a:rPr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(Sampling) </a:t>
            </a: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、说明 </a:t>
            </a:r>
            <a:r>
              <a:rPr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(Illustrating) </a:t>
            </a: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和表示 </a:t>
            </a:r>
            <a:r>
              <a:rPr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(Representing)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, 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可以理解成数字人文常用的七种基本方法。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>
              <a:buNone/>
            </a:pP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该理论后来被欧洲学者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Tobias </a:t>
            </a:r>
            <a:r>
              <a:rPr lang="en-US" altLang="zh-CN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Blanke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和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Sheila Anderson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等规范为五个基本原语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</a:t>
            </a: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发现 </a:t>
            </a:r>
            <a:r>
              <a:rPr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(Discovering) </a:t>
            </a: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、收集 </a:t>
            </a:r>
            <a:r>
              <a:rPr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(Collecting) </a:t>
            </a: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、比较 </a:t>
            </a:r>
            <a:r>
              <a:rPr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(Comparing) </a:t>
            </a: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、发布 </a:t>
            </a:r>
            <a:r>
              <a:rPr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(Delivering) </a:t>
            </a: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和协作 </a:t>
            </a:r>
            <a:r>
              <a:rPr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(Collaborating)</a:t>
            </a:r>
            <a:endParaRPr lang="zh-CN" altLang="en-US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295952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4501</TotalTime>
  <Words>1510</Words>
  <Application>Microsoft Macintosh PowerPoint</Application>
  <PresentationFormat>宽屏</PresentationFormat>
  <Paragraphs>170</Paragraphs>
  <Slides>31</Slides>
  <Notes>11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45" baseType="lpstr">
      <vt:lpstr>等线</vt:lpstr>
      <vt:lpstr>等线 Light</vt:lpstr>
      <vt:lpstr>华文楷体</vt:lpstr>
      <vt:lpstr>宋体</vt:lpstr>
      <vt:lpstr>Microsoft YaHei</vt:lpstr>
      <vt:lpstr>Microsoft YaHei</vt:lpstr>
      <vt:lpstr>MicrosoftYaHei</vt:lpstr>
      <vt:lpstr>Arial</vt:lpstr>
      <vt:lpstr>Calibri</vt:lpstr>
      <vt:lpstr>Consolas</vt:lpstr>
      <vt:lpstr>Helvetica Neue</vt:lpstr>
      <vt:lpstr>Times New Roman</vt:lpstr>
      <vt:lpstr>Wingdings</vt:lpstr>
      <vt:lpstr>Office 主题​​</vt:lpstr>
      <vt:lpstr>数字人文与网络爬虫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2 数字人文的技术体系</vt:lpstr>
      <vt:lpstr>2 数字人文的技术体系</vt:lpstr>
      <vt:lpstr>3 本次工作坊——网络爬虫</vt:lpstr>
      <vt:lpstr>3.1 什么是网络爬虫</vt:lpstr>
      <vt:lpstr>3.1 什么是网络爬虫</vt:lpstr>
      <vt:lpstr>3.2 网络爬虫的基本原理</vt:lpstr>
      <vt:lpstr>3.3 网络爬虫的爬行策略</vt:lpstr>
      <vt:lpstr>3.3.1 深度优先遍历</vt:lpstr>
      <vt:lpstr>3.3.2 广度优先遍历</vt:lpstr>
      <vt:lpstr>3.4 Python实现爬虫（演示）</vt:lpstr>
      <vt:lpstr>3.4.1 requests库</vt:lpstr>
      <vt:lpstr>3.4.1.1 requests库7个方法</vt:lpstr>
      <vt:lpstr>3.4.1.2 requests 通用代码</vt:lpstr>
      <vt:lpstr>3.4.2 robots协议</vt:lpstr>
      <vt:lpstr>3.4.2 爬虫规则 Tips</vt:lpstr>
      <vt:lpstr>3.4.3 Beautiful Soup</vt:lpstr>
      <vt:lpstr>3.4.3.1 Beautiful Soup 初次尝试</vt:lpstr>
      <vt:lpstr>3.4.3.2 BeautifulSoup类的基本元素 </vt:lpstr>
      <vt:lpstr>3.4.3.3 基于bs4库的HTML内容遍历 </vt:lpstr>
      <vt:lpstr>3.4.3.3HTML标签树的下行遍历</vt:lpstr>
      <vt:lpstr>3.4.3.4 搜索所有&lt;&gt;标签 </vt:lpstr>
      <vt:lpstr>3.5 爬虫进阶</vt:lpstr>
      <vt:lpstr>PowerPoint 演示文稿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数字人文与文本分析工具</dc:title>
  <dc:creator>Windows 用户</dc:creator>
  <cp:lastModifiedBy>haoxian wang</cp:lastModifiedBy>
  <cp:revision>137</cp:revision>
  <dcterms:created xsi:type="dcterms:W3CDTF">2017-10-10T05:31:47Z</dcterms:created>
  <dcterms:modified xsi:type="dcterms:W3CDTF">2019-10-15T00:28:29Z</dcterms:modified>
</cp:coreProperties>
</file>